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62" r:id="rId2"/>
    <p:sldMasterId id="2147483786" r:id="rId3"/>
    <p:sldMasterId id="2147483798" r:id="rId4"/>
    <p:sldMasterId id="2147483882" r:id="rId5"/>
  </p:sldMasterIdLst>
  <p:notesMasterIdLst>
    <p:notesMasterId r:id="rId37"/>
  </p:notesMasterIdLst>
  <p:sldIdLst>
    <p:sldId id="257" r:id="rId6"/>
    <p:sldId id="730" r:id="rId7"/>
    <p:sldId id="732" r:id="rId8"/>
    <p:sldId id="271" r:id="rId9"/>
    <p:sldId id="272" r:id="rId10"/>
    <p:sldId id="433" r:id="rId11"/>
    <p:sldId id="273" r:id="rId12"/>
    <p:sldId id="437" r:id="rId13"/>
    <p:sldId id="268" r:id="rId14"/>
    <p:sldId id="439" r:id="rId15"/>
    <p:sldId id="727" r:id="rId16"/>
    <p:sldId id="740" r:id="rId17"/>
    <p:sldId id="731" r:id="rId18"/>
    <p:sldId id="438" r:id="rId19"/>
    <p:sldId id="729" r:id="rId20"/>
    <p:sldId id="444" r:id="rId21"/>
    <p:sldId id="736" r:id="rId22"/>
    <p:sldId id="441" r:id="rId23"/>
    <p:sldId id="501" r:id="rId24"/>
    <p:sldId id="737" r:id="rId25"/>
    <p:sldId id="744" r:id="rId26"/>
    <p:sldId id="733" r:id="rId27"/>
    <p:sldId id="738" r:id="rId28"/>
    <p:sldId id="746" r:id="rId29"/>
    <p:sldId id="446" r:id="rId30"/>
    <p:sldId id="747" r:id="rId31"/>
    <p:sldId id="339" r:id="rId32"/>
    <p:sldId id="442" r:id="rId33"/>
    <p:sldId id="749" r:id="rId34"/>
    <p:sldId id="460" r:id="rId35"/>
    <p:sldId id="751" r:id="rId36"/>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08AA"/>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67" autoAdjust="0"/>
    <p:restoredTop sz="96390" autoAdjust="0"/>
  </p:normalViewPr>
  <p:slideViewPr>
    <p:cSldViewPr>
      <p:cViewPr varScale="1">
        <p:scale>
          <a:sx n="75" d="100"/>
          <a:sy n="75" d="100"/>
        </p:scale>
        <p:origin x="90" y="228"/>
      </p:cViewPr>
      <p:guideLst>
        <p:guide orient="horz" pos="2160"/>
        <p:guide pos="3840"/>
      </p:guideLst>
    </p:cSldViewPr>
  </p:slideViewPr>
  <p:notesTextViewPr>
    <p:cViewPr>
      <p:scale>
        <a:sx n="1" d="1"/>
        <a:sy n="1" d="1"/>
      </p:scale>
      <p:origin x="0" y="0"/>
    </p:cViewPr>
  </p:notesTextViewPr>
  <p:sorterViewPr>
    <p:cViewPr>
      <p:scale>
        <a:sx n="80" d="100"/>
        <a:sy n="80" d="100"/>
      </p:scale>
      <p:origin x="0" y="-330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moyennes%20scores%20LONGIT%20T1%20&#224;%20T7%20avec%20graph%20L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Feuille_de_calcul_Microsoft_Excel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Evolution du</a:t>
            </a:r>
            <a:r>
              <a:rPr lang="fr-FR" baseline="0"/>
              <a:t> nombre de mots lus par minute</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'évolution fluence mots textes'!$B$3</c:f>
              <c:strCache>
                <c:ptCount val="1"/>
                <c:pt idx="0">
                  <c:v>Nombre de mots lus (1 min)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textes'!$C$3:$H$3</c:f>
              <c:numCache>
                <c:formatCode>General</c:formatCode>
                <c:ptCount val="6"/>
                <c:pt idx="0">
                  <c:v>9.8000000000000007</c:v>
                </c:pt>
                <c:pt idx="1">
                  <c:v>37.42</c:v>
                </c:pt>
                <c:pt idx="2">
                  <c:v>61.17</c:v>
                </c:pt>
                <c:pt idx="3">
                  <c:v>70.12</c:v>
                </c:pt>
                <c:pt idx="4">
                  <c:v>78.61</c:v>
                </c:pt>
                <c:pt idx="5">
                  <c:v>86.22</c:v>
                </c:pt>
              </c:numCache>
            </c:numRef>
          </c:val>
          <c:smooth val="0"/>
          <c:extLst>
            <c:ext xmlns:c16="http://schemas.microsoft.com/office/drawing/2014/chart" uri="{C3380CC4-5D6E-409C-BE32-E72D297353CC}">
              <c16:uniqueId val="{00000000-8B08-4828-BFAF-246AADABDD11}"/>
            </c:ext>
          </c:extLst>
        </c:ser>
        <c:ser>
          <c:idx val="1"/>
          <c:order val="1"/>
          <c:tx>
            <c:strRef>
              <c:f>'évolution fluence mots textes'!$B$4</c:f>
              <c:strCache>
                <c:ptCount val="1"/>
                <c:pt idx="0">
                  <c:v>Nombre de pseudomots lus (1 min)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textes'!$C$4:$H$4</c:f>
              <c:numCache>
                <c:formatCode>General</c:formatCode>
                <c:ptCount val="6"/>
                <c:pt idx="0">
                  <c:v>8.98</c:v>
                </c:pt>
                <c:pt idx="1">
                  <c:v>27.63</c:v>
                </c:pt>
                <c:pt idx="2">
                  <c:v>42.38</c:v>
                </c:pt>
                <c:pt idx="3">
                  <c:v>46.96</c:v>
                </c:pt>
                <c:pt idx="4">
                  <c:v>51.45</c:v>
                </c:pt>
                <c:pt idx="5">
                  <c:v>56.23</c:v>
                </c:pt>
              </c:numCache>
            </c:numRef>
          </c:val>
          <c:smooth val="0"/>
          <c:extLst>
            <c:ext xmlns:c16="http://schemas.microsoft.com/office/drawing/2014/chart" uri="{C3380CC4-5D6E-409C-BE32-E72D297353CC}">
              <c16:uniqueId val="{00000001-8B08-4828-BFAF-246AADABDD11}"/>
            </c:ext>
          </c:extLst>
        </c:ser>
        <c:ser>
          <c:idx val="2"/>
          <c:order val="2"/>
          <c:tx>
            <c:strRef>
              <c:f>'évolution fluence mots textes'!$B$5</c:f>
              <c:strCache>
                <c:ptCount val="1"/>
                <c:pt idx="0">
                  <c:v>Fluence de texte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textes'!$C$5:$H$5</c:f>
              <c:numCache>
                <c:formatCode>General</c:formatCode>
                <c:ptCount val="6"/>
                <c:pt idx="1">
                  <c:v>38.5</c:v>
                </c:pt>
                <c:pt idx="2">
                  <c:v>83.01</c:v>
                </c:pt>
                <c:pt idx="3">
                  <c:v>105.82</c:v>
                </c:pt>
                <c:pt idx="4">
                  <c:v>124.34</c:v>
                </c:pt>
                <c:pt idx="5">
                  <c:v>142.05000000000001</c:v>
                </c:pt>
              </c:numCache>
            </c:numRef>
          </c:val>
          <c:smooth val="0"/>
          <c:extLst>
            <c:ext xmlns:c16="http://schemas.microsoft.com/office/drawing/2014/chart" uri="{C3380CC4-5D6E-409C-BE32-E72D297353CC}">
              <c16:uniqueId val="{00000002-8B08-4828-BFAF-246AADABDD11}"/>
            </c:ext>
          </c:extLst>
        </c:ser>
        <c:dLbls>
          <c:showLegendKey val="0"/>
          <c:showVal val="0"/>
          <c:showCatName val="0"/>
          <c:showSerName val="0"/>
          <c:showPercent val="0"/>
          <c:showBubbleSize val="0"/>
        </c:dLbls>
        <c:marker val="1"/>
        <c:smooth val="0"/>
        <c:axId val="313774584"/>
        <c:axId val="313771384"/>
      </c:lineChart>
      <c:catAx>
        <c:axId val="31377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13771384"/>
        <c:crosses val="autoZero"/>
        <c:auto val="1"/>
        <c:lblAlgn val="ctr"/>
        <c:lblOffset val="100"/>
        <c:noMultiLvlLbl val="0"/>
      </c:catAx>
      <c:valAx>
        <c:axId val="313771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13774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cap="all" spc="0" baseline="0">
                <a:solidFill>
                  <a:schemeClr val="tx1"/>
                </a:solidFill>
                <a:latin typeface="+mn-lt"/>
                <a:ea typeface="+mn-ea"/>
                <a:cs typeface="+mn-cs"/>
              </a:defRPr>
            </a:pPr>
            <a:r>
              <a:rPr lang="fr-FR">
                <a:solidFill>
                  <a:schemeClr val="tx1"/>
                </a:solidFill>
              </a:rPr>
              <a:t>Décodage -pseudomots</a:t>
            </a:r>
          </a:p>
        </c:rich>
      </c:tx>
      <c:overlay val="0"/>
      <c:spPr>
        <a:noFill/>
        <a:ln>
          <a:noFill/>
        </a:ln>
        <a:effectLst/>
      </c:spPr>
      <c:txPr>
        <a:bodyPr rot="0" spcFirstLastPara="1" vertOverflow="ellipsis" vert="horz" wrap="square" anchor="ctr" anchorCtr="1"/>
        <a:lstStyle/>
        <a:p>
          <a:pPr>
            <a:defRPr sz="1915"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2752716986750037E-2"/>
          <c:y val="0.1601664082271046"/>
          <c:w val="0.93449456602649994"/>
          <c:h val="0.67390532385497848"/>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Feuil1!$B$9:$G$9</c:f>
              <c:numCache>
                <c:formatCode>General</c:formatCode>
                <c:ptCount val="6"/>
                <c:pt idx="0">
                  <c:v>4</c:v>
                </c:pt>
                <c:pt idx="1">
                  <c:v>20</c:v>
                </c:pt>
                <c:pt idx="2">
                  <c:v>35</c:v>
                </c:pt>
                <c:pt idx="3">
                  <c:v>39</c:v>
                </c:pt>
                <c:pt idx="4">
                  <c:v>43</c:v>
                </c:pt>
                <c:pt idx="5">
                  <c:v>47</c:v>
                </c:pt>
              </c:numCache>
            </c:numRef>
          </c:val>
          <c:smooth val="0"/>
          <c:extLst>
            <c:ext xmlns:c16="http://schemas.microsoft.com/office/drawing/2014/chart" uri="{C3380CC4-5D6E-409C-BE32-E72D297353CC}">
              <c16:uniqueId val="{00000000-64A3-4E36-AA99-813109559520}"/>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Feuil1!$B$10:$G$10</c:f>
              <c:numCache>
                <c:formatCode>General</c:formatCode>
                <c:ptCount val="6"/>
                <c:pt idx="0">
                  <c:v>7</c:v>
                </c:pt>
                <c:pt idx="1">
                  <c:v>28</c:v>
                </c:pt>
                <c:pt idx="2">
                  <c:v>42</c:v>
                </c:pt>
                <c:pt idx="3">
                  <c:v>47</c:v>
                </c:pt>
                <c:pt idx="4">
                  <c:v>51</c:v>
                </c:pt>
                <c:pt idx="5">
                  <c:v>56</c:v>
                </c:pt>
              </c:numCache>
            </c:numRef>
          </c:val>
          <c:smooth val="0"/>
          <c:extLst>
            <c:ext xmlns:c16="http://schemas.microsoft.com/office/drawing/2014/chart" uri="{C3380CC4-5D6E-409C-BE32-E72D297353CC}">
              <c16:uniqueId val="{00000001-64A3-4E36-AA99-813109559520}"/>
            </c:ext>
          </c:extLst>
        </c:ser>
        <c:ser>
          <c:idx val="3"/>
          <c:order val="3"/>
          <c:tx>
            <c:strRef>
              <c:f>Feuil1!$A$11</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Feuil1!$B$11:$G$11</c:f>
              <c:numCache>
                <c:formatCode>General</c:formatCode>
                <c:ptCount val="6"/>
                <c:pt idx="0">
                  <c:v>12</c:v>
                </c:pt>
                <c:pt idx="1">
                  <c:v>35</c:v>
                </c:pt>
                <c:pt idx="2">
                  <c:v>49</c:v>
                </c:pt>
                <c:pt idx="3">
                  <c:v>55</c:v>
                </c:pt>
                <c:pt idx="4">
                  <c:v>60</c:v>
                </c:pt>
                <c:pt idx="5">
                  <c:v>65</c:v>
                </c:pt>
              </c:numCache>
            </c:numRef>
          </c:val>
          <c:smooth val="0"/>
          <c:extLst>
            <c:ext xmlns:c16="http://schemas.microsoft.com/office/drawing/2014/chart" uri="{C3380CC4-5D6E-409C-BE32-E72D297353CC}">
              <c16:uniqueId val="{00000002-64A3-4E36-AA99-813109559520}"/>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Feuil1!$B$8:$G$8</c15:sqref>
                        </c15:formulaRef>
                      </c:ext>
                    </c:extLst>
                    <c:numCache>
                      <c:formatCode>General</c:formatCode>
                      <c:ptCount val="6"/>
                      <c:pt idx="0">
                        <c:v>2</c:v>
                      </c:pt>
                      <c:pt idx="1">
                        <c:v>13.1</c:v>
                      </c:pt>
                      <c:pt idx="2">
                        <c:v>27</c:v>
                      </c:pt>
                      <c:pt idx="3">
                        <c:v>32</c:v>
                      </c:pt>
                      <c:pt idx="4">
                        <c:v>36</c:v>
                      </c:pt>
                      <c:pt idx="5">
                        <c:v>40</c:v>
                      </c:pt>
                    </c:numCache>
                  </c:numRef>
                </c:val>
                <c:smooth val="0"/>
                <c:extLst>
                  <c:ext xmlns:c16="http://schemas.microsoft.com/office/drawing/2014/chart" uri="{C3380CC4-5D6E-409C-BE32-E72D297353CC}">
                    <c16:uniqueId val="{00000003-64A3-4E36-AA99-813109559520}"/>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Feuil1!$B$12:$G$12</c15:sqref>
                        </c15:formulaRef>
                      </c:ext>
                    </c:extLst>
                    <c:numCache>
                      <c:formatCode>General</c:formatCode>
                      <c:ptCount val="6"/>
                      <c:pt idx="0">
                        <c:v>18</c:v>
                      </c:pt>
                      <c:pt idx="1">
                        <c:v>40</c:v>
                      </c:pt>
                      <c:pt idx="2">
                        <c:v>59</c:v>
                      </c:pt>
                      <c:pt idx="3">
                        <c:v>62</c:v>
                      </c:pt>
                      <c:pt idx="4">
                        <c:v>68</c:v>
                      </c:pt>
                      <c:pt idx="5">
                        <c:v>73</c:v>
                      </c:pt>
                    </c:numCache>
                  </c:numRef>
                </c:val>
                <c:smooth val="0"/>
                <c:extLst xmlns:c15="http://schemas.microsoft.com/office/drawing/2012/chart">
                  <c:ext xmlns:c16="http://schemas.microsoft.com/office/drawing/2014/chart" uri="{C3380CC4-5D6E-409C-BE32-E72D297353CC}">
                    <c16:uniqueId val="{00000004-64A3-4E36-AA99-813109559520}"/>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1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cap="all" spc="0" baseline="0">
                <a:solidFill>
                  <a:schemeClr val="tx1"/>
                </a:solidFill>
                <a:latin typeface="+mn-lt"/>
                <a:ea typeface="+mn-ea"/>
                <a:cs typeface="+mn-cs"/>
              </a:defRPr>
            </a:pPr>
            <a:r>
              <a:rPr lang="fr-FR" sz="2000" dirty="0">
                <a:solidFill>
                  <a:schemeClr val="tx1"/>
                </a:solidFill>
              </a:rPr>
              <a:t>IDENTIFICATION MOTS</a:t>
            </a:r>
          </a:p>
        </c:rich>
      </c:tx>
      <c:layout>
        <c:manualLayout>
          <c:xMode val="edge"/>
          <c:yMode val="edge"/>
          <c:x val="0.18129953268036614"/>
          <c:y val="1.600609795247069E-2"/>
        </c:manualLayout>
      </c:layout>
      <c:overlay val="0"/>
      <c:spPr>
        <a:noFill/>
        <a:ln>
          <a:noFill/>
        </a:ln>
        <a:effectLst/>
      </c:spPr>
      <c:txPr>
        <a:bodyPr rot="0" spcFirstLastPara="1" vertOverflow="ellipsis" vert="horz" wrap="square" anchor="ctr" anchorCtr="1"/>
        <a:lstStyle/>
        <a:p>
          <a:pPr>
            <a:defRPr sz="1440"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2520325203252036E-2"/>
          <c:y val="0.20738919596092831"/>
          <c:w val="0.93495934959349591"/>
          <c:h val="0.62302228742045607"/>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Feuil1!$B$26:$G$26</c:f>
              <c:numCache>
                <c:formatCode>General</c:formatCode>
                <c:ptCount val="6"/>
                <c:pt idx="0">
                  <c:v>4</c:v>
                </c:pt>
                <c:pt idx="1">
                  <c:v>25.75</c:v>
                </c:pt>
                <c:pt idx="2">
                  <c:v>52</c:v>
                </c:pt>
                <c:pt idx="3">
                  <c:v>62</c:v>
                </c:pt>
                <c:pt idx="4">
                  <c:v>67.25</c:v>
                </c:pt>
                <c:pt idx="5">
                  <c:v>74</c:v>
                </c:pt>
              </c:numCache>
            </c:numRef>
          </c:val>
          <c:smooth val="0"/>
          <c:extLst>
            <c:ext xmlns:c16="http://schemas.microsoft.com/office/drawing/2014/chart" uri="{C3380CC4-5D6E-409C-BE32-E72D297353CC}">
              <c16:uniqueId val="{00000000-2F40-4255-8844-20012758D94D}"/>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Feuil1!$B$27:$G$27</c:f>
              <c:numCache>
                <c:formatCode>General</c:formatCode>
                <c:ptCount val="6"/>
                <c:pt idx="0">
                  <c:v>7</c:v>
                </c:pt>
                <c:pt idx="1">
                  <c:v>36</c:v>
                </c:pt>
                <c:pt idx="2">
                  <c:v>63</c:v>
                </c:pt>
                <c:pt idx="3">
                  <c:v>70</c:v>
                </c:pt>
                <c:pt idx="4">
                  <c:v>77.5</c:v>
                </c:pt>
                <c:pt idx="5">
                  <c:v>85</c:v>
                </c:pt>
              </c:numCache>
            </c:numRef>
          </c:val>
          <c:smooth val="0"/>
          <c:extLst>
            <c:ext xmlns:c16="http://schemas.microsoft.com/office/drawing/2014/chart" uri="{C3380CC4-5D6E-409C-BE32-E72D297353CC}">
              <c16:uniqueId val="{00000001-2F40-4255-8844-20012758D94D}"/>
            </c:ext>
          </c:extLst>
        </c:ser>
        <c:ser>
          <c:idx val="3"/>
          <c:order val="3"/>
          <c:tx>
            <c:strRef>
              <c:f>Feuil1!$A$11</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Feuil1!$B$28:$G$28</c:f>
              <c:numCache>
                <c:formatCode>General</c:formatCode>
                <c:ptCount val="6"/>
                <c:pt idx="0">
                  <c:v>12</c:v>
                </c:pt>
                <c:pt idx="1">
                  <c:v>49</c:v>
                </c:pt>
                <c:pt idx="2">
                  <c:v>71</c:v>
                </c:pt>
                <c:pt idx="3">
                  <c:v>79</c:v>
                </c:pt>
                <c:pt idx="4">
                  <c:v>88</c:v>
                </c:pt>
                <c:pt idx="5">
                  <c:v>97</c:v>
                </c:pt>
              </c:numCache>
            </c:numRef>
          </c:val>
          <c:smooth val="0"/>
          <c:extLst>
            <c:ext xmlns:c16="http://schemas.microsoft.com/office/drawing/2014/chart" uri="{C3380CC4-5D6E-409C-BE32-E72D297353CC}">
              <c16:uniqueId val="{00000002-2F40-4255-8844-20012758D94D}"/>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Feuil1!$B$25:$G$25</c15:sqref>
                        </c15:formulaRef>
                      </c:ext>
                    </c:extLst>
                    <c:numCache>
                      <c:formatCode>General</c:formatCode>
                      <c:ptCount val="6"/>
                      <c:pt idx="0">
                        <c:v>1</c:v>
                      </c:pt>
                      <c:pt idx="1">
                        <c:v>17.100000000000001</c:v>
                      </c:pt>
                      <c:pt idx="2">
                        <c:v>41</c:v>
                      </c:pt>
                      <c:pt idx="3">
                        <c:v>51</c:v>
                      </c:pt>
                      <c:pt idx="4">
                        <c:v>61</c:v>
                      </c:pt>
                      <c:pt idx="5">
                        <c:v>66</c:v>
                      </c:pt>
                    </c:numCache>
                  </c:numRef>
                </c:val>
                <c:smooth val="0"/>
                <c:extLst>
                  <c:ext xmlns:c16="http://schemas.microsoft.com/office/drawing/2014/chart" uri="{C3380CC4-5D6E-409C-BE32-E72D297353CC}">
                    <c16:uniqueId val="{00000003-2F40-4255-8844-20012758D94D}"/>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Feuil1!$B$29:$G$29</c15:sqref>
                        </c15:formulaRef>
                      </c:ext>
                    </c:extLst>
                    <c:numCache>
                      <c:formatCode>General</c:formatCode>
                      <c:ptCount val="6"/>
                      <c:pt idx="0">
                        <c:v>20</c:v>
                      </c:pt>
                      <c:pt idx="1">
                        <c:v>59</c:v>
                      </c:pt>
                      <c:pt idx="2">
                        <c:v>79</c:v>
                      </c:pt>
                      <c:pt idx="3">
                        <c:v>88</c:v>
                      </c:pt>
                      <c:pt idx="4">
                        <c:v>101</c:v>
                      </c:pt>
                      <c:pt idx="5">
                        <c:v>109</c:v>
                      </c:pt>
                    </c:numCache>
                  </c:numRef>
                </c:val>
                <c:smooth val="0"/>
                <c:extLst xmlns:c15="http://schemas.microsoft.com/office/drawing/2012/chart">
                  <c:ext xmlns:c16="http://schemas.microsoft.com/office/drawing/2014/chart" uri="{C3380CC4-5D6E-409C-BE32-E72D297353CC}">
                    <c16:uniqueId val="{00000004-2F40-4255-8844-20012758D94D}"/>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1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layout>
        <c:manualLayout>
          <c:xMode val="edge"/>
          <c:yMode val="edge"/>
          <c:x val="0.32670798633541098"/>
          <c:y val="0.91806206307241456"/>
          <c:w val="0.3524965809429032"/>
          <c:h val="8.1937936927585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all" spc="0" baseline="0">
                <a:solidFill>
                  <a:schemeClr val="tx1"/>
                </a:solidFill>
                <a:latin typeface="+mn-lt"/>
                <a:ea typeface="+mn-ea"/>
                <a:cs typeface="+mn-cs"/>
              </a:defRPr>
            </a:pPr>
            <a:r>
              <a:rPr lang="fr-FR" sz="2000">
                <a:solidFill>
                  <a:schemeClr val="tx1"/>
                </a:solidFill>
              </a:rPr>
              <a:t>fluence - textes</a:t>
            </a:r>
          </a:p>
        </c:rich>
      </c:tx>
      <c:layout>
        <c:manualLayout>
          <c:xMode val="edge"/>
          <c:yMode val="edge"/>
          <c:x val="0.22552522000181124"/>
          <c:y val="9.6338633687446471E-3"/>
        </c:manualLayout>
      </c:layout>
      <c:overlay val="0"/>
      <c:spPr>
        <a:noFill/>
        <a:ln>
          <a:noFill/>
        </a:ln>
        <a:effectLst/>
      </c:spPr>
      <c:txPr>
        <a:bodyPr rot="0" spcFirstLastPara="1" vertOverflow="ellipsis" vert="horz" wrap="square" anchor="ctr" anchorCtr="1"/>
        <a:lstStyle/>
        <a:p>
          <a:pPr>
            <a:defRPr sz="2000"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4022964585826238E-2"/>
          <c:y val="1.0065065559940058E-2"/>
          <c:w val="0.9198267539929823"/>
          <c:h val="0.83699452843199318"/>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Feuil1!$B$43:$G$43</c:f>
              <c:numCache>
                <c:formatCode>General</c:formatCode>
                <c:ptCount val="6"/>
                <c:pt idx="1">
                  <c:v>20</c:v>
                </c:pt>
                <c:pt idx="2">
                  <c:v>58.5</c:v>
                </c:pt>
                <c:pt idx="3">
                  <c:v>80</c:v>
                </c:pt>
                <c:pt idx="4">
                  <c:v>98.375</c:v>
                </c:pt>
                <c:pt idx="5">
                  <c:v>116.5</c:v>
                </c:pt>
              </c:numCache>
            </c:numRef>
          </c:val>
          <c:smooth val="0"/>
          <c:extLst>
            <c:ext xmlns:c16="http://schemas.microsoft.com/office/drawing/2014/chart" uri="{C3380CC4-5D6E-409C-BE32-E72D297353CC}">
              <c16:uniqueId val="{00000000-499A-4DA3-8238-2958CAA3E4C5}"/>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Feuil1!$B$44:$G$44</c:f>
              <c:numCache>
                <c:formatCode>General</c:formatCode>
                <c:ptCount val="6"/>
                <c:pt idx="1">
                  <c:v>35.5</c:v>
                </c:pt>
                <c:pt idx="2">
                  <c:v>77.5</c:v>
                </c:pt>
                <c:pt idx="3">
                  <c:v>103.5</c:v>
                </c:pt>
                <c:pt idx="4">
                  <c:v>120.5</c:v>
                </c:pt>
                <c:pt idx="5">
                  <c:v>141.5</c:v>
                </c:pt>
              </c:numCache>
            </c:numRef>
          </c:val>
          <c:smooth val="0"/>
          <c:extLst>
            <c:ext xmlns:c16="http://schemas.microsoft.com/office/drawing/2014/chart" uri="{C3380CC4-5D6E-409C-BE32-E72D297353CC}">
              <c16:uniqueId val="{00000001-499A-4DA3-8238-2958CAA3E4C5}"/>
            </c:ext>
          </c:extLst>
        </c:ser>
        <c:ser>
          <c:idx val="3"/>
          <c:order val="3"/>
          <c:tx>
            <c:strRef>
              <c:f>Feuil1!$A$45</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Feuil1!$B$45:$G$45</c:f>
              <c:numCache>
                <c:formatCode>General</c:formatCode>
                <c:ptCount val="6"/>
                <c:pt idx="1">
                  <c:v>52</c:v>
                </c:pt>
                <c:pt idx="2">
                  <c:v>103</c:v>
                </c:pt>
                <c:pt idx="3">
                  <c:v>132</c:v>
                </c:pt>
                <c:pt idx="4">
                  <c:v>151</c:v>
                </c:pt>
                <c:pt idx="5">
                  <c:v>168.5</c:v>
                </c:pt>
              </c:numCache>
            </c:numRef>
          </c:val>
          <c:smooth val="0"/>
          <c:extLst>
            <c:ext xmlns:c16="http://schemas.microsoft.com/office/drawing/2014/chart" uri="{C3380CC4-5D6E-409C-BE32-E72D297353CC}">
              <c16:uniqueId val="{00000002-499A-4DA3-8238-2958CAA3E4C5}"/>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Feuil1!$B$42:$G$42</c15:sqref>
                        </c15:formulaRef>
                      </c:ext>
                    </c:extLst>
                    <c:numCache>
                      <c:formatCode>General</c:formatCode>
                      <c:ptCount val="6"/>
                      <c:pt idx="1">
                        <c:v>9.1</c:v>
                      </c:pt>
                      <c:pt idx="2">
                        <c:v>42.7</c:v>
                      </c:pt>
                      <c:pt idx="3">
                        <c:v>59.5</c:v>
                      </c:pt>
                      <c:pt idx="4">
                        <c:v>77.150000000000006</c:v>
                      </c:pt>
                      <c:pt idx="5">
                        <c:v>93.6</c:v>
                      </c:pt>
                    </c:numCache>
                  </c:numRef>
                </c:val>
                <c:smooth val="0"/>
                <c:extLst>
                  <c:ext xmlns:c16="http://schemas.microsoft.com/office/drawing/2014/chart" uri="{C3380CC4-5D6E-409C-BE32-E72D297353CC}">
                    <c16:uniqueId val="{00000003-499A-4DA3-8238-2958CAA3E4C5}"/>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Feuil1!$B$46:$G$46</c15:sqref>
                        </c15:formulaRef>
                      </c:ext>
                    </c:extLst>
                    <c:numCache>
                      <c:formatCode>General</c:formatCode>
                      <c:ptCount val="6"/>
                      <c:pt idx="1">
                        <c:v>67.900000000000006</c:v>
                      </c:pt>
                      <c:pt idx="2">
                        <c:v>133.6</c:v>
                      </c:pt>
                      <c:pt idx="3">
                        <c:v>154</c:v>
                      </c:pt>
                      <c:pt idx="4">
                        <c:v>174.5</c:v>
                      </c:pt>
                      <c:pt idx="5">
                        <c:v>190.4</c:v>
                      </c:pt>
                    </c:numCache>
                  </c:numRef>
                </c:val>
                <c:smooth val="0"/>
                <c:extLst xmlns:c15="http://schemas.microsoft.com/office/drawing/2012/chart">
                  <c:ext xmlns:c16="http://schemas.microsoft.com/office/drawing/2014/chart" uri="{C3380CC4-5D6E-409C-BE32-E72D297353CC}">
                    <c16:uniqueId val="{00000004-499A-4DA3-8238-2958CAA3E4C5}"/>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2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layout>
        <c:manualLayout>
          <c:xMode val="edge"/>
          <c:yMode val="edge"/>
          <c:x val="0.34076927283128072"/>
          <c:y val="0.91871330390059625"/>
          <c:w val="0.348631486853617"/>
          <c:h val="8.128658302661516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fr-FR"/>
              <a:t>Fluence de lecture de texte</a:t>
            </a:r>
          </a:p>
        </c:rich>
      </c:tx>
      <c:overlay val="0"/>
      <c:spPr>
        <a:noFill/>
        <a:ln>
          <a:noFill/>
        </a:ln>
        <a:effectLst/>
      </c:spPr>
      <c:txPr>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fr-FR"/>
        </a:p>
      </c:txPr>
    </c:title>
    <c:autoTitleDeleted val="0"/>
    <c:plotArea>
      <c:layout/>
      <c:lineChart>
        <c:grouping val="standard"/>
        <c:varyColors val="0"/>
        <c:ser>
          <c:idx val="0"/>
          <c:order val="0"/>
          <c:tx>
            <c:strRef>
              <c:f>Graphiques!$A$12</c:f>
              <c:strCache>
                <c:ptCount val="1"/>
                <c:pt idx="0">
                  <c:v>M Petit</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Graphiques!$B$12:$G$12</c:f>
              <c:numCache>
                <c:formatCode>General</c:formatCode>
                <c:ptCount val="6"/>
                <c:pt idx="1">
                  <c:v>38.5</c:v>
                </c:pt>
                <c:pt idx="2">
                  <c:v>86.95</c:v>
                </c:pt>
              </c:numCache>
            </c:numRef>
          </c:val>
          <c:smooth val="0"/>
          <c:extLst>
            <c:ext xmlns:c16="http://schemas.microsoft.com/office/drawing/2014/chart" uri="{C3380CC4-5D6E-409C-BE32-E72D297353CC}">
              <c16:uniqueId val="{00000000-6640-49DC-B17C-0EC53CD556C2}"/>
            </c:ext>
          </c:extLst>
        </c:ser>
        <c:ser>
          <c:idx val="1"/>
          <c:order val="1"/>
          <c:tx>
            <c:strRef>
              <c:f>Graphiques!$A$13</c:f>
              <c:strCache>
                <c:ptCount val="1"/>
                <c:pt idx="0">
                  <c:v>George</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Graphiques!$B$13:$G$13</c:f>
              <c:numCache>
                <c:formatCode>General</c:formatCode>
                <c:ptCount val="6"/>
                <c:pt idx="2">
                  <c:v>78.75</c:v>
                </c:pt>
                <c:pt idx="3">
                  <c:v>101.69</c:v>
                </c:pt>
              </c:numCache>
            </c:numRef>
          </c:val>
          <c:smooth val="0"/>
          <c:extLst>
            <c:ext xmlns:c16="http://schemas.microsoft.com/office/drawing/2014/chart" uri="{C3380CC4-5D6E-409C-BE32-E72D297353CC}">
              <c16:uniqueId val="{00000001-6640-49DC-B17C-0EC53CD556C2}"/>
            </c:ext>
          </c:extLst>
        </c:ser>
        <c:ser>
          <c:idx val="2"/>
          <c:order val="2"/>
          <c:tx>
            <c:strRef>
              <c:f>Graphiques!$A$14</c:f>
              <c:strCache>
                <c:ptCount val="1"/>
                <c:pt idx="0">
                  <c:v>Maitresse</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Graphiques!$B$14:$G$14</c:f>
              <c:numCache>
                <c:formatCode>General</c:formatCode>
                <c:ptCount val="6"/>
                <c:pt idx="3">
                  <c:v>109.79</c:v>
                </c:pt>
                <c:pt idx="4">
                  <c:v>130.1</c:v>
                </c:pt>
                <c:pt idx="5">
                  <c:v>148.5</c:v>
                </c:pt>
              </c:numCache>
            </c:numRef>
          </c:val>
          <c:smooth val="0"/>
          <c:extLst>
            <c:ext xmlns:c16="http://schemas.microsoft.com/office/drawing/2014/chart" uri="{C3380CC4-5D6E-409C-BE32-E72D297353CC}">
              <c16:uniqueId val="{00000002-6640-49DC-B17C-0EC53CD556C2}"/>
            </c:ext>
          </c:extLst>
        </c:ser>
        <c:ser>
          <c:idx val="3"/>
          <c:order val="3"/>
          <c:tx>
            <c:strRef>
              <c:f>Graphiques!$A$15</c:f>
              <c:strCache>
                <c:ptCount val="1"/>
                <c:pt idx="0">
                  <c:v>Bébé phoque</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Graphiques!$B$15:$G$15</c:f>
              <c:numCache>
                <c:formatCode>General</c:formatCode>
                <c:ptCount val="6"/>
                <c:pt idx="4">
                  <c:v>117.73</c:v>
                </c:pt>
                <c:pt idx="5">
                  <c:v>135.61000000000001</c:v>
                </c:pt>
              </c:numCache>
            </c:numRef>
          </c:val>
          <c:smooth val="0"/>
          <c:extLst>
            <c:ext xmlns:c16="http://schemas.microsoft.com/office/drawing/2014/chart" uri="{C3380CC4-5D6E-409C-BE32-E72D297353CC}">
              <c16:uniqueId val="{00000003-6640-49DC-B17C-0EC53CD556C2}"/>
            </c:ext>
          </c:extLst>
        </c:ser>
        <c:dLbls>
          <c:dLblPos val="ctr"/>
          <c:showLegendKey val="0"/>
          <c:showVal val="1"/>
          <c:showCatName val="0"/>
          <c:showSerName val="0"/>
          <c:showPercent val="0"/>
          <c:showBubbleSize val="0"/>
        </c:dLbls>
        <c:marker val="1"/>
        <c:smooth val="0"/>
        <c:axId val="450346752"/>
        <c:axId val="450346424"/>
      </c:lineChart>
      <c:catAx>
        <c:axId val="450346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fr-FR"/>
          </a:p>
        </c:txPr>
        <c:crossAx val="450346424"/>
        <c:crosses val="autoZero"/>
        <c:auto val="1"/>
        <c:lblAlgn val="ctr"/>
        <c:lblOffset val="100"/>
        <c:noMultiLvlLbl val="0"/>
      </c:catAx>
      <c:valAx>
        <c:axId val="450346424"/>
        <c:scaling>
          <c:orientation val="minMax"/>
        </c:scaling>
        <c:delete val="1"/>
        <c:axPos val="l"/>
        <c:numFmt formatCode="General" sourceLinked="1"/>
        <c:majorTickMark val="none"/>
        <c:minorTickMark val="none"/>
        <c:tickLblPos val="nextTo"/>
        <c:crossAx val="45034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25</c:v>
                </c:pt>
                <c:pt idx="1">
                  <c:v>35</c:v>
                </c:pt>
                <c:pt idx="2">
                  <c:v>75</c:v>
                </c:pt>
                <c:pt idx="3">
                  <c:v>120</c:v>
                </c:pt>
              </c:numCache>
            </c:numRef>
          </c:xVal>
          <c:yVal>
            <c:numRef>
              <c:f>Feuil1!$B$2:$B$5</c:f>
              <c:numCache>
                <c:formatCode>General</c:formatCode>
                <c:ptCount val="4"/>
                <c:pt idx="0">
                  <c:v>9</c:v>
                </c:pt>
                <c:pt idx="1">
                  <c:v>10</c:v>
                </c:pt>
                <c:pt idx="2">
                  <c:v>17</c:v>
                </c:pt>
                <c:pt idx="3">
                  <c:v>17</c:v>
                </c:pt>
              </c:numCache>
            </c:numRef>
          </c:yVal>
          <c:smooth val="1"/>
          <c:extLst>
            <c:ext xmlns:c16="http://schemas.microsoft.com/office/drawing/2014/chart" uri="{C3380CC4-5D6E-409C-BE32-E72D297353CC}">
              <c16:uniqueId val="{00000000-5299-485A-8887-67C1C7344185}"/>
            </c:ext>
          </c:extLst>
        </c:ser>
        <c:dLbls>
          <c:showLegendKey val="0"/>
          <c:showVal val="0"/>
          <c:showCatName val="0"/>
          <c:showSerName val="0"/>
          <c:showPercent val="0"/>
          <c:showBubbleSize val="0"/>
        </c:dLbls>
        <c:axId val="277266608"/>
        <c:axId val="387490544"/>
      </c:scatterChart>
      <c:valAx>
        <c:axId val="277266608"/>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0544"/>
        <c:crosses val="autoZero"/>
        <c:crossBetween val="midCat"/>
        <c:majorUnit val="25"/>
      </c:valAx>
      <c:valAx>
        <c:axId val="387490544"/>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772666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5"/>
              </a:solidFill>
              <a:ln w="9525">
                <a:solidFill>
                  <a:srgbClr val="0070C0"/>
                </a:solidFill>
              </a:ln>
              <a:effectLst/>
            </c:spPr>
          </c:marker>
          <c:xVal>
            <c:numRef>
              <c:f>Feuil1!$A$2:$A$4</c:f>
              <c:numCache>
                <c:formatCode>General</c:formatCode>
                <c:ptCount val="3"/>
                <c:pt idx="0">
                  <c:v>60</c:v>
                </c:pt>
                <c:pt idx="1">
                  <c:v>110</c:v>
                </c:pt>
                <c:pt idx="2">
                  <c:v>140</c:v>
                </c:pt>
              </c:numCache>
            </c:numRef>
          </c:xVal>
          <c:yVal>
            <c:numRef>
              <c:f>Feuil1!$B$2:$B$4</c:f>
              <c:numCache>
                <c:formatCode>General</c:formatCode>
                <c:ptCount val="3"/>
                <c:pt idx="0">
                  <c:v>9</c:v>
                </c:pt>
                <c:pt idx="1">
                  <c:v>20</c:v>
                </c:pt>
                <c:pt idx="2">
                  <c:v>15</c:v>
                </c:pt>
              </c:numCache>
            </c:numRef>
          </c:yVal>
          <c:smooth val="1"/>
          <c:extLst>
            <c:ext xmlns:c16="http://schemas.microsoft.com/office/drawing/2014/chart" uri="{C3380CC4-5D6E-409C-BE32-E72D297353CC}">
              <c16:uniqueId val="{00000000-700F-405F-AABE-075A8ACF5035}"/>
            </c:ext>
          </c:extLst>
        </c:ser>
        <c:dLbls>
          <c:showLegendKey val="0"/>
          <c:showVal val="0"/>
          <c:showCatName val="0"/>
          <c:showSerName val="0"/>
          <c:showPercent val="0"/>
          <c:showBubbleSize val="0"/>
        </c:dLbls>
        <c:axId val="387491328"/>
        <c:axId val="387491720"/>
      </c:scatterChart>
      <c:valAx>
        <c:axId val="387491328"/>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1720"/>
        <c:crosses val="autoZero"/>
        <c:crossBetween val="midCat"/>
        <c:majorUnit val="25"/>
      </c:valAx>
      <c:valAx>
        <c:axId val="387491720"/>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13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35</c:v>
                </c:pt>
                <c:pt idx="1">
                  <c:v>75</c:v>
                </c:pt>
                <c:pt idx="2">
                  <c:v>90</c:v>
                </c:pt>
                <c:pt idx="3">
                  <c:v>120</c:v>
                </c:pt>
              </c:numCache>
            </c:numRef>
          </c:xVal>
          <c:yVal>
            <c:numRef>
              <c:f>Feuil1!$B$2:$B$5</c:f>
              <c:numCache>
                <c:formatCode>General</c:formatCode>
                <c:ptCount val="4"/>
                <c:pt idx="0">
                  <c:v>11</c:v>
                </c:pt>
                <c:pt idx="1">
                  <c:v>11.5</c:v>
                </c:pt>
                <c:pt idx="2">
                  <c:v>19</c:v>
                </c:pt>
                <c:pt idx="3">
                  <c:v>19</c:v>
                </c:pt>
              </c:numCache>
            </c:numRef>
          </c:yVal>
          <c:smooth val="1"/>
          <c:extLst>
            <c:ext xmlns:c16="http://schemas.microsoft.com/office/drawing/2014/chart" uri="{C3380CC4-5D6E-409C-BE32-E72D297353CC}">
              <c16:uniqueId val="{00000000-E987-41D2-81DA-7754DA37A23A}"/>
            </c:ext>
          </c:extLst>
        </c:ser>
        <c:dLbls>
          <c:showLegendKey val="0"/>
          <c:showVal val="0"/>
          <c:showCatName val="0"/>
          <c:showSerName val="0"/>
          <c:showPercent val="0"/>
          <c:showBubbleSize val="0"/>
        </c:dLbls>
        <c:axId val="387492504"/>
        <c:axId val="387492896"/>
      </c:scatterChart>
      <c:valAx>
        <c:axId val="387492504"/>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2896"/>
        <c:crosses val="autoZero"/>
        <c:crossBetween val="midCat"/>
        <c:majorUnit val="25"/>
      </c:valAx>
      <c:valAx>
        <c:axId val="387492896"/>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25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90</c:v>
                </c:pt>
                <c:pt idx="1">
                  <c:v>120</c:v>
                </c:pt>
                <c:pt idx="2">
                  <c:v>150</c:v>
                </c:pt>
                <c:pt idx="3">
                  <c:v>180</c:v>
                </c:pt>
              </c:numCache>
            </c:numRef>
          </c:xVal>
          <c:yVal>
            <c:numRef>
              <c:f>Feuil1!$B$2:$B$5</c:f>
              <c:numCache>
                <c:formatCode>General</c:formatCode>
                <c:ptCount val="4"/>
                <c:pt idx="0">
                  <c:v>17</c:v>
                </c:pt>
                <c:pt idx="1">
                  <c:v>18</c:v>
                </c:pt>
                <c:pt idx="2">
                  <c:v>26</c:v>
                </c:pt>
                <c:pt idx="3">
                  <c:v>22</c:v>
                </c:pt>
              </c:numCache>
            </c:numRef>
          </c:yVal>
          <c:smooth val="1"/>
          <c:extLst>
            <c:ext xmlns:c16="http://schemas.microsoft.com/office/drawing/2014/chart" uri="{C3380CC4-5D6E-409C-BE32-E72D297353CC}">
              <c16:uniqueId val="{00000000-DF0B-4349-8B8D-D1F8CDDC07F7}"/>
            </c:ext>
          </c:extLst>
        </c:ser>
        <c:dLbls>
          <c:showLegendKey val="0"/>
          <c:showVal val="0"/>
          <c:showCatName val="0"/>
          <c:showSerName val="0"/>
          <c:showPercent val="0"/>
          <c:showBubbleSize val="0"/>
        </c:dLbls>
        <c:axId val="387493680"/>
        <c:axId val="387494072"/>
      </c:scatterChart>
      <c:valAx>
        <c:axId val="387493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4072"/>
        <c:crosses val="autoZero"/>
        <c:crossBetween val="midCat"/>
        <c:majorUnit val="25"/>
      </c:valAx>
      <c:valAx>
        <c:axId val="387494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36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0.27473</cdr:x>
      <cdr:y>0.59383</cdr:y>
    </cdr:from>
    <cdr:to>
      <cdr:x>0.40166</cdr:x>
      <cdr:y>0.59383</cdr:y>
    </cdr:to>
    <cdr:cxnSp macro="">
      <cdr:nvCxnSpPr>
        <cdr:cNvPr id="3" name="Connecteur droit 2">
          <a:extLst xmlns:a="http://schemas.openxmlformats.org/drawingml/2006/main">
            <a:ext uri="{FF2B5EF4-FFF2-40B4-BE49-F238E27FC236}">
              <a16:creationId xmlns:a16="http://schemas.microsoft.com/office/drawing/2014/main" id="{B4DD862B-E5D9-4A39-BE12-B54CF96481B8}"/>
            </a:ext>
          </a:extLst>
        </cdr:cNvPr>
        <cdr:cNvCxnSpPr/>
      </cdr:nvCxnSpPr>
      <cdr:spPr>
        <a:xfrm xmlns:a="http://schemas.openxmlformats.org/drawingml/2006/main" flipH="1">
          <a:off x="1091083" y="2316096"/>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0.43792</cdr:x>
      <cdr:y>0.5569</cdr:y>
    </cdr:from>
    <cdr:to>
      <cdr:x>0.56484</cdr:x>
      <cdr:y>0.5569</cdr:y>
    </cdr:to>
    <cdr:cxnSp macro="">
      <cdr:nvCxnSpPr>
        <cdr:cNvPr id="5" name="Connecteur droit 4">
          <a:extLst xmlns:a="http://schemas.openxmlformats.org/drawingml/2006/main">
            <a:ext uri="{FF2B5EF4-FFF2-40B4-BE49-F238E27FC236}">
              <a16:creationId xmlns:a16="http://schemas.microsoft.com/office/drawing/2014/main" id="{749B8904-686B-418F-9822-7E0BF90CBA81}"/>
            </a:ext>
          </a:extLst>
        </cdr:cNvPr>
        <cdr:cNvCxnSpPr/>
      </cdr:nvCxnSpPr>
      <cdr:spPr>
        <a:xfrm xmlns:a="http://schemas.openxmlformats.org/drawingml/2006/main" flipH="1">
          <a:off x="1739155" y="2172080"/>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0.43792</cdr:x>
      <cdr:y>0.50152</cdr:y>
    </cdr:from>
    <cdr:to>
      <cdr:x>0.56484</cdr:x>
      <cdr:y>0.50152</cdr:y>
    </cdr:to>
    <cdr:cxnSp macro="">
      <cdr:nvCxnSpPr>
        <cdr:cNvPr id="7" name="Connecteur droit 6">
          <a:extLst xmlns:a="http://schemas.openxmlformats.org/drawingml/2006/main">
            <a:ext uri="{FF2B5EF4-FFF2-40B4-BE49-F238E27FC236}">
              <a16:creationId xmlns:a16="http://schemas.microsoft.com/office/drawing/2014/main" id="{749B8904-686B-418F-9822-7E0BF90CBA81}"/>
            </a:ext>
          </a:extLst>
        </cdr:cNvPr>
        <cdr:cNvCxnSpPr/>
      </cdr:nvCxnSpPr>
      <cdr:spPr>
        <a:xfrm xmlns:a="http://schemas.openxmlformats.org/drawingml/2006/main" flipH="1">
          <a:off x="1739155" y="1956056"/>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0.28209</cdr:x>
      <cdr:y>0.52085</cdr:y>
    </cdr:from>
    <cdr:to>
      <cdr:x>0.39943</cdr:x>
      <cdr:y>0.52085</cdr:y>
    </cdr:to>
    <cdr:cxnSp macro="">
      <cdr:nvCxnSpPr>
        <cdr:cNvPr id="2" name="Connecteur droit 1">
          <a:extLst xmlns:a="http://schemas.openxmlformats.org/drawingml/2006/main">
            <a:ext uri="{FF2B5EF4-FFF2-40B4-BE49-F238E27FC236}">
              <a16:creationId xmlns:a16="http://schemas.microsoft.com/office/drawing/2014/main" id="{D9F017AD-8370-481B-89BE-FFF7894A1C35}"/>
            </a:ext>
          </a:extLst>
        </cdr:cNvPr>
        <cdr:cNvCxnSpPr/>
      </cdr:nvCxnSpPr>
      <cdr:spPr>
        <a:xfrm xmlns:a="http://schemas.openxmlformats.org/drawingml/2006/main" flipH="1">
          <a:off x="1211784" y="2028064"/>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0.44133</cdr:x>
      <cdr:y>0.3914</cdr:y>
    </cdr:from>
    <cdr:to>
      <cdr:x>0.55867</cdr:x>
      <cdr:y>0.3914</cdr:y>
    </cdr:to>
    <cdr:cxnSp macro="">
      <cdr:nvCxnSpPr>
        <cdr:cNvPr id="3" name="Connecteur droit 2">
          <a:extLst xmlns:a="http://schemas.openxmlformats.org/drawingml/2006/main">
            <a:ext uri="{FF2B5EF4-FFF2-40B4-BE49-F238E27FC236}">
              <a16:creationId xmlns:a16="http://schemas.microsoft.com/office/drawing/2014/main" id="{83028B23-0244-4035-B8B8-871CAFC963B7}"/>
            </a:ext>
          </a:extLst>
        </cdr:cNvPr>
        <cdr:cNvCxnSpPr/>
      </cdr:nvCxnSpPr>
      <cdr:spPr>
        <a:xfrm xmlns:a="http://schemas.openxmlformats.org/drawingml/2006/main" flipH="1">
          <a:off x="1895860" y="1524008"/>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0.44561</cdr:x>
      <cdr:y>0.44688</cdr:y>
    </cdr:from>
    <cdr:to>
      <cdr:x>0.56295</cdr:x>
      <cdr:y>0.44688</cdr:y>
    </cdr:to>
    <cdr:cxnSp macro="">
      <cdr:nvCxnSpPr>
        <cdr:cNvPr id="4" name="Connecteur droit 3">
          <a:extLst xmlns:a="http://schemas.openxmlformats.org/drawingml/2006/main">
            <a:ext uri="{FF2B5EF4-FFF2-40B4-BE49-F238E27FC236}">
              <a16:creationId xmlns:a16="http://schemas.microsoft.com/office/drawing/2014/main" id="{C0619EC0-8DEA-4B7C-962C-C6C7EC0636A8}"/>
            </a:ext>
          </a:extLst>
        </cdr:cNvPr>
        <cdr:cNvCxnSpPr/>
      </cdr:nvCxnSpPr>
      <cdr:spPr>
        <a:xfrm xmlns:a="http://schemas.openxmlformats.org/drawingml/2006/main" flipH="1">
          <a:off x="1914234" y="1740032"/>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0.22642</cdr:x>
      <cdr:y>0.49314</cdr:y>
    </cdr:from>
    <cdr:to>
      <cdr:x>0.31561</cdr:x>
      <cdr:y>0.72427</cdr:y>
    </cdr:to>
    <cdr:sp macro="" textlink="">
      <cdr:nvSpPr>
        <cdr:cNvPr id="5" name="Ellipse 4">
          <a:extLst xmlns:a="http://schemas.openxmlformats.org/drawingml/2006/main">
            <a:ext uri="{FF2B5EF4-FFF2-40B4-BE49-F238E27FC236}">
              <a16:creationId xmlns:a16="http://schemas.microsoft.com/office/drawing/2014/main" id="{110A8FBF-60F4-4C81-A41E-672E86E2715C}"/>
            </a:ext>
          </a:extLst>
        </cdr:cNvPr>
        <cdr:cNvSpPr/>
      </cdr:nvSpPr>
      <cdr:spPr>
        <a:xfrm xmlns:a="http://schemas.openxmlformats.org/drawingml/2006/main">
          <a:off x="972632" y="1920162"/>
          <a:ext cx="383168" cy="899989"/>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0.23588</cdr:x>
      <cdr:y>0.59482</cdr:y>
    </cdr:from>
    <cdr:to>
      <cdr:x>0.30525</cdr:x>
      <cdr:y>0.79825</cdr:y>
    </cdr:to>
    <cdr:sp macro="" textlink="">
      <cdr:nvSpPr>
        <cdr:cNvPr id="5" name="Ellipse 4">
          <a:extLst xmlns:a="http://schemas.openxmlformats.org/drawingml/2006/main">
            <a:ext uri="{FF2B5EF4-FFF2-40B4-BE49-F238E27FC236}">
              <a16:creationId xmlns:a16="http://schemas.microsoft.com/office/drawing/2014/main" id="{47DBAE2B-C8D8-4EF8-9772-CA2C80B1512F}"/>
            </a:ext>
          </a:extLst>
        </cdr:cNvPr>
        <cdr:cNvSpPr/>
      </cdr:nvSpPr>
      <cdr:spPr>
        <a:xfrm xmlns:a="http://schemas.openxmlformats.org/drawingml/2006/main">
          <a:off x="979340" y="2316096"/>
          <a:ext cx="288010" cy="792108"/>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0.27057</cdr:x>
      <cdr:y>0.61331</cdr:y>
    </cdr:from>
    <cdr:to>
      <cdr:x>0.39198</cdr:x>
      <cdr:y>0.61331</cdr:y>
    </cdr:to>
    <cdr:cxnSp macro="">
      <cdr:nvCxnSpPr>
        <cdr:cNvPr id="2" name="Connecteur droit 1">
          <a:extLst xmlns:a="http://schemas.openxmlformats.org/drawingml/2006/main">
            <a:ext uri="{FF2B5EF4-FFF2-40B4-BE49-F238E27FC236}">
              <a16:creationId xmlns:a16="http://schemas.microsoft.com/office/drawing/2014/main" id="{91AA899A-D034-49BC-9343-AFB44558194B}"/>
            </a:ext>
          </a:extLst>
        </cdr:cNvPr>
        <cdr:cNvCxnSpPr/>
      </cdr:nvCxnSpPr>
      <cdr:spPr>
        <a:xfrm xmlns:a="http://schemas.openxmlformats.org/drawingml/2006/main" flipH="1">
          <a:off x="1123356" y="2388104"/>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0.4393</cdr:x>
      <cdr:y>0.50252</cdr:y>
    </cdr:from>
    <cdr:to>
      <cdr:x>0.5607</cdr:x>
      <cdr:y>0.50252</cdr:y>
    </cdr:to>
    <cdr:cxnSp macro="">
      <cdr:nvCxnSpPr>
        <cdr:cNvPr id="3" name="Connecteur droit 2">
          <a:extLst xmlns:a="http://schemas.openxmlformats.org/drawingml/2006/main">
            <a:ext uri="{FF2B5EF4-FFF2-40B4-BE49-F238E27FC236}">
              <a16:creationId xmlns:a16="http://schemas.microsoft.com/office/drawing/2014/main" id="{C814EE0A-2513-4314-9B3D-0A559EA7CFE1}"/>
            </a:ext>
          </a:extLst>
        </cdr:cNvPr>
        <cdr:cNvCxnSpPr/>
      </cdr:nvCxnSpPr>
      <cdr:spPr>
        <a:xfrm xmlns:a="http://schemas.openxmlformats.org/drawingml/2006/main" flipH="1">
          <a:off x="1823858" y="1956698"/>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0.40932</cdr:x>
      <cdr:y>0.42838</cdr:y>
    </cdr:from>
    <cdr:to>
      <cdr:x>0.53073</cdr:x>
      <cdr:y>0.42838</cdr:y>
    </cdr:to>
    <cdr:cxnSp macro="">
      <cdr:nvCxnSpPr>
        <cdr:cNvPr id="4" name="Connecteur droit 3">
          <a:extLst xmlns:a="http://schemas.openxmlformats.org/drawingml/2006/main">
            <a:ext uri="{FF2B5EF4-FFF2-40B4-BE49-F238E27FC236}">
              <a16:creationId xmlns:a16="http://schemas.microsoft.com/office/drawing/2014/main" id="{19720095-9EC5-4B16-82A3-943D350E0C14}"/>
            </a:ext>
          </a:extLst>
        </cdr:cNvPr>
        <cdr:cNvCxnSpPr/>
      </cdr:nvCxnSpPr>
      <cdr:spPr>
        <a:xfrm xmlns:a="http://schemas.openxmlformats.org/drawingml/2006/main" flipH="1">
          <a:off x="1699420" y="1668024"/>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26E1C64A-0532-485F-9F63-7A76A3EBE357}" type="datetimeFigureOut">
              <a:rPr lang="fr-FR" smtClean="0"/>
              <a:t>04/02/2021</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75A7834E-BD01-42C1-B61F-E72844DC7D3C}" type="slidenum">
              <a:rPr lang="fr-FR" smtClean="0"/>
              <a:t>‹N°›</a:t>
            </a:fld>
            <a:endParaRPr lang="fr-FR"/>
          </a:p>
        </p:txBody>
      </p:sp>
    </p:spTree>
    <p:extLst>
      <p:ext uri="{BB962C8B-B14F-4D97-AF65-F5344CB8AC3E}">
        <p14:creationId xmlns:p14="http://schemas.microsoft.com/office/powerpoint/2010/main" val="328905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a:t>Seziman</a:t>
            </a:r>
            <a:r>
              <a:rPr lang="fr-FR" baseline="0" dirty="0"/>
              <a:t> : choc affectif ou traumatique</a:t>
            </a:r>
            <a:endParaRPr lang="fr-FR" dirty="0"/>
          </a:p>
        </p:txBody>
      </p:sp>
      <p:sp>
        <p:nvSpPr>
          <p:cNvPr id="4" name="Espace réservé du numéro de diapositive 3"/>
          <p:cNvSpPr>
            <a:spLocks noGrp="1"/>
          </p:cNvSpPr>
          <p:nvPr>
            <p:ph type="sldNum" sz="quarter" idx="10"/>
          </p:nvPr>
        </p:nvSpPr>
        <p:spPr/>
        <p:txBody>
          <a:bodyPr/>
          <a:lstStyle/>
          <a:p>
            <a:fld id="{75A7834E-BD01-42C1-B61F-E72844DC7D3C}" type="slidenum">
              <a:rPr lang="fr-FR" smtClean="0"/>
              <a:t>6</a:t>
            </a:fld>
            <a:endParaRPr lang="fr-FR"/>
          </a:p>
        </p:txBody>
      </p:sp>
    </p:spTree>
    <p:extLst>
      <p:ext uri="{BB962C8B-B14F-4D97-AF65-F5344CB8AC3E}">
        <p14:creationId xmlns:p14="http://schemas.microsoft.com/office/powerpoint/2010/main" val="3193473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23</a:t>
            </a:fld>
            <a:endParaRPr lang="fr-FR"/>
          </a:p>
        </p:txBody>
      </p:sp>
    </p:spTree>
    <p:extLst>
      <p:ext uri="{BB962C8B-B14F-4D97-AF65-F5344CB8AC3E}">
        <p14:creationId xmlns:p14="http://schemas.microsoft.com/office/powerpoint/2010/main" val="349509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Une lecture à l’unisson où les </a:t>
            </a:r>
            <a:r>
              <a:rPr lang="fr-FR" sz="1200" dirty="0" err="1"/>
              <a:t>élèves</a:t>
            </a:r>
            <a:r>
              <a:rPr lang="fr-FR" sz="1200" dirty="0"/>
              <a:t> lisent en chœur, </a:t>
            </a:r>
            <a:r>
              <a:rPr lang="fr-FR" sz="1200" dirty="0" err="1"/>
              <a:t>après</a:t>
            </a:r>
            <a:r>
              <a:rPr lang="fr-FR" sz="1200" dirty="0"/>
              <a:t> </a:t>
            </a:r>
            <a:r>
              <a:rPr lang="fr-FR" sz="1200" dirty="0" err="1"/>
              <a:t>préparation</a:t>
            </a:r>
            <a:r>
              <a:rPr lang="fr-FR" sz="1200" dirty="0"/>
              <a:t>. La lecture à l’unisson convient particulièrement aux élèves timides ou en difficulté qui ont besoin de développer la confiance en soi. Ils se sentent plus à l’aise en étant portés par le groupe. - On peut très bien lire soi-même dans un premier temps le texte à voix haute pour donner un modèle de lecture et faire entendre les mots (donc leur identification) - Une lecture en écho où les élèves répètent chaque phrase lue à tour de rôle à mesure qu’un élève ou que le professeur les lit. Ces phrases peuvent être lues à une vitesse légèrement supérieure à celle des élèves afin de les entraîner dans son sillage. - une lecture orchestrée en partageant les phrases d’un texte à lire entre plusieurs groupes d’élèves. Ces phrases sont lues, après préparation, les unes après les autres, de manière à reconstituer le texte. Sous une forme plus autonome, le professeur peut organiser une lecture en cascade : un élève lit la première ligne, puis quelques élèves se joignent à lui pour lire la deuxième, et d’autres encore s’ajoutent pour lire la suivante jusqu’à ce que la classe lise en chœur. </a:t>
            </a:r>
          </a:p>
          <a:p>
            <a:endParaRPr lang="en-US" dirty="0"/>
          </a:p>
        </p:txBody>
      </p:sp>
      <p:sp>
        <p:nvSpPr>
          <p:cNvPr id="4" name="Espace réservé du numéro de diapositive 3"/>
          <p:cNvSpPr>
            <a:spLocks noGrp="1"/>
          </p:cNvSpPr>
          <p:nvPr>
            <p:ph type="sldNum" sz="quarter" idx="5"/>
          </p:nvPr>
        </p:nvSpPr>
        <p:spPr/>
        <p:txBody>
          <a:bodyPr/>
          <a:lstStyle/>
          <a:p>
            <a:fld id="{75A7834E-BD01-42C1-B61F-E72844DC7D3C}" type="slidenum">
              <a:rPr lang="fr-FR" smtClean="0"/>
              <a:t>24</a:t>
            </a:fld>
            <a:endParaRPr lang="fr-FR"/>
          </a:p>
        </p:txBody>
      </p:sp>
    </p:spTree>
    <p:extLst>
      <p:ext uri="{BB962C8B-B14F-4D97-AF65-F5344CB8AC3E}">
        <p14:creationId xmlns:p14="http://schemas.microsoft.com/office/powerpoint/2010/main" val="3487315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6FE2B5-8B61-4781-912C-31509A28D78D}" type="slidenum">
              <a:rPr lang="fr-FR" smtClean="0"/>
              <a:t>25</a:t>
            </a:fld>
            <a:endParaRPr lang="fr-FR" dirty="0"/>
          </a:p>
        </p:txBody>
      </p:sp>
    </p:spTree>
    <p:extLst>
      <p:ext uri="{BB962C8B-B14F-4D97-AF65-F5344CB8AC3E}">
        <p14:creationId xmlns:p14="http://schemas.microsoft.com/office/powerpoint/2010/main" val="2573213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28</a:t>
            </a:fld>
            <a:endParaRPr lang="fr-FR"/>
          </a:p>
        </p:txBody>
      </p:sp>
    </p:spTree>
    <p:extLst>
      <p:ext uri="{BB962C8B-B14F-4D97-AF65-F5344CB8AC3E}">
        <p14:creationId xmlns:p14="http://schemas.microsoft.com/office/powerpoint/2010/main" val="423721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30</a:t>
            </a:fld>
            <a:endParaRPr lang="fr-FR"/>
          </a:p>
        </p:txBody>
      </p:sp>
    </p:spTree>
    <p:extLst>
      <p:ext uri="{BB962C8B-B14F-4D97-AF65-F5344CB8AC3E}">
        <p14:creationId xmlns:p14="http://schemas.microsoft.com/office/powerpoint/2010/main" val="1429030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8</a:t>
            </a:fld>
            <a:endParaRPr lang="fr-FR"/>
          </a:p>
        </p:txBody>
      </p:sp>
    </p:spTree>
    <p:extLst>
      <p:ext uri="{BB962C8B-B14F-4D97-AF65-F5344CB8AC3E}">
        <p14:creationId xmlns:p14="http://schemas.microsoft.com/office/powerpoint/2010/main" val="182186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6FE2B5-8B61-4781-912C-31509A28D78D}" type="slidenum">
              <a:rPr lang="fr-FR" smtClean="0"/>
              <a:t>9</a:t>
            </a:fld>
            <a:endParaRPr lang="fr-FR"/>
          </a:p>
        </p:txBody>
      </p:sp>
    </p:spTree>
    <p:extLst>
      <p:ext uri="{BB962C8B-B14F-4D97-AF65-F5344CB8AC3E}">
        <p14:creationId xmlns:p14="http://schemas.microsoft.com/office/powerpoint/2010/main" val="1459161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10</a:t>
            </a:fld>
            <a:endParaRPr lang="fr-FR"/>
          </a:p>
        </p:txBody>
      </p:sp>
    </p:spTree>
    <p:extLst>
      <p:ext uri="{BB962C8B-B14F-4D97-AF65-F5344CB8AC3E}">
        <p14:creationId xmlns:p14="http://schemas.microsoft.com/office/powerpoint/2010/main" val="1502840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14</a:t>
            </a:fld>
            <a:endParaRPr lang="fr-FR"/>
          </a:p>
        </p:txBody>
      </p:sp>
    </p:spTree>
    <p:extLst>
      <p:ext uri="{BB962C8B-B14F-4D97-AF65-F5344CB8AC3E}">
        <p14:creationId xmlns:p14="http://schemas.microsoft.com/office/powerpoint/2010/main" val="4242792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75A7834E-BD01-42C1-B61F-E72844DC7D3C}" type="slidenum">
              <a:rPr lang="fr-FR" smtClean="0"/>
              <a:t>15</a:t>
            </a:fld>
            <a:endParaRPr lang="fr-FR"/>
          </a:p>
        </p:txBody>
      </p:sp>
    </p:spTree>
    <p:extLst>
      <p:ext uri="{BB962C8B-B14F-4D97-AF65-F5344CB8AC3E}">
        <p14:creationId xmlns:p14="http://schemas.microsoft.com/office/powerpoint/2010/main" val="428943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18</a:t>
            </a:fld>
            <a:endParaRPr lang="fr-FR"/>
          </a:p>
        </p:txBody>
      </p:sp>
    </p:spTree>
    <p:extLst>
      <p:ext uri="{BB962C8B-B14F-4D97-AF65-F5344CB8AC3E}">
        <p14:creationId xmlns:p14="http://schemas.microsoft.com/office/powerpoint/2010/main" val="260224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20</a:t>
            </a:fld>
            <a:endParaRPr lang="fr-FR"/>
          </a:p>
        </p:txBody>
      </p:sp>
    </p:spTree>
    <p:extLst>
      <p:ext uri="{BB962C8B-B14F-4D97-AF65-F5344CB8AC3E}">
        <p14:creationId xmlns:p14="http://schemas.microsoft.com/office/powerpoint/2010/main" val="2259023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21</a:t>
            </a:fld>
            <a:endParaRPr lang="fr-FR"/>
          </a:p>
        </p:txBody>
      </p:sp>
    </p:spTree>
    <p:extLst>
      <p:ext uri="{BB962C8B-B14F-4D97-AF65-F5344CB8AC3E}">
        <p14:creationId xmlns:p14="http://schemas.microsoft.com/office/powerpoint/2010/main" val="274024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1336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7224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049401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57046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45110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637420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123707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454630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084548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09615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22236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35879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62741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592556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547924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357693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546325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0842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84575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2122515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745637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9293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0944444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019829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214962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32025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4725844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6298123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9504157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49"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49" y="4552635"/>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660174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6842879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2"/>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1" y="2507552"/>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16457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00487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1342883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359871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1"/>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8579861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18927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6266329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1"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927165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222397301"/>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802212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465542990"/>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55EEC496-FB47-4F68-810A-5D68888D06D6}" type="datetimeFigureOut">
              <a:rPr lang="fr-FR" smtClean="0"/>
              <a:t>04/02/2021</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5316190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45160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1630744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EEC496-FB47-4F68-810A-5D68888D06D6}"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4045720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7990366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55EEC496-FB47-4F68-810A-5D68888D06D6}" type="datetimeFigureOut">
              <a:rPr lang="fr-FR" smtClean="0"/>
              <a:t>04/02/2021</a:t>
            </a:fld>
            <a:endParaRPr lang="fr-F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1" name="Slide Number Placeholder 10"/>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8316154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EEC496-FB47-4F68-810A-5D68888D06D6}" type="datetimeFigureOut">
              <a:rPr lang="fr-FR" smtClean="0"/>
              <a:t>04/02/2021</a:t>
            </a:fld>
            <a:endParaRPr lang="fr-F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0" name="Slide Number Placeholder 9"/>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0522772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8232448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61540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18790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56802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9277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0440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04/02/2021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30043276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04/02/2021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86758456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04/02/2021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178534704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EEC496-FB47-4F68-810A-5D68888D06D6}" type="datetimeFigureOut">
              <a:rPr lang="fr-FR" smtClean="0"/>
              <a:t>04/02/2021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423240677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EEC496-FB47-4F68-810A-5D68888D06D6}" type="datetimeFigureOut">
              <a:rPr lang="fr-FR" smtClean="0"/>
              <a:t>04/02/2021</a:t>
            </a:fld>
            <a:endParaRPr lang="fr-F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361479573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5.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6.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6.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46.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340" y="2569733"/>
            <a:ext cx="11881320" cy="1356157"/>
          </a:xfrm>
        </p:spPr>
        <p:txBody>
          <a:bodyPr>
            <a:normAutofit/>
          </a:bodyPr>
          <a:lstStyle/>
          <a:p>
            <a:pPr algn="ctr"/>
            <a:r>
              <a:rPr lang="fr-FR" sz="4000" b="1" dirty="0"/>
              <a:t>La Fluence en lecture au cycle 3</a:t>
            </a:r>
          </a:p>
        </p:txBody>
      </p:sp>
      <p:sp>
        <p:nvSpPr>
          <p:cNvPr id="4" name="Rectangle 2"/>
          <p:cNvSpPr>
            <a:spLocks noChangeArrowheads="1"/>
          </p:cNvSpPr>
          <p:nvPr/>
        </p:nvSpPr>
        <p:spPr bwMode="auto">
          <a:xfrm>
            <a:off x="5355591" y="412512"/>
            <a:ext cx="56149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FR" b="1" dirty="0"/>
              <a:t>Plan Français </a:t>
            </a:r>
          </a:p>
          <a:p>
            <a:r>
              <a:rPr lang="fr-FR" dirty="0"/>
              <a:t>Formation 4 février 2021</a:t>
            </a:r>
          </a:p>
        </p:txBody>
      </p:sp>
      <p:grpSp>
        <p:nvGrpSpPr>
          <p:cNvPr id="10" name="Groupe 9"/>
          <p:cNvGrpSpPr/>
          <p:nvPr/>
        </p:nvGrpSpPr>
        <p:grpSpPr>
          <a:xfrm>
            <a:off x="4079776" y="5493917"/>
            <a:ext cx="5508822" cy="1117079"/>
            <a:chOff x="4157525" y="5505246"/>
            <a:chExt cx="7747668" cy="1117079"/>
          </a:xfrm>
        </p:grpSpPr>
        <p:pic>
          <p:nvPicPr>
            <p:cNvPr id="11"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7525" y="5562383"/>
              <a:ext cx="2028596" cy="1059942"/>
            </a:xfrm>
            <a:prstGeom prst="rect">
              <a:avLst/>
            </a:prstGeom>
            <a:noFill/>
            <a:extLst>
              <a:ext uri="{909E8E84-426E-40DD-AFC4-6F175D3DCCD1}">
                <a14:hiddenFill xmlns:a14="http://schemas.microsoft.com/office/drawing/2010/main">
                  <a:solidFill>
                    <a:srgbClr val="FFFFFF"/>
                  </a:solidFill>
                </a14:hiddenFill>
              </a:ext>
            </a:extLst>
          </p:spPr>
        </p:pic>
        <p:sp>
          <p:nvSpPr>
            <p:cNvPr id="13" name="ZoneTexte 12"/>
            <p:cNvSpPr txBox="1"/>
            <p:nvPr/>
          </p:nvSpPr>
          <p:spPr>
            <a:xfrm>
              <a:off x="6285706" y="5505246"/>
              <a:ext cx="2389660" cy="400110"/>
            </a:xfrm>
            <a:prstGeom prst="rect">
              <a:avLst/>
            </a:prstGeom>
            <a:noFill/>
          </p:spPr>
          <p:txBody>
            <a:bodyPr wrap="none" rtlCol="0">
              <a:spAutoFit/>
            </a:bodyPr>
            <a:lstStyle/>
            <a:p>
              <a:r>
                <a:rPr lang="fr-FR" sz="2000" dirty="0"/>
                <a:t>Maryse Bianco</a:t>
              </a:r>
            </a:p>
          </p:txBody>
        </p:sp>
        <p:sp>
          <p:nvSpPr>
            <p:cNvPr id="14" name="Rectangle 13"/>
            <p:cNvSpPr/>
            <p:nvPr/>
          </p:nvSpPr>
          <p:spPr>
            <a:xfrm>
              <a:off x="6285706" y="5905356"/>
              <a:ext cx="5619487" cy="369332"/>
            </a:xfrm>
            <a:prstGeom prst="rect">
              <a:avLst/>
            </a:prstGeom>
          </p:spPr>
          <p:txBody>
            <a:bodyPr wrap="none">
              <a:spAutoFit/>
            </a:bodyPr>
            <a:lstStyle/>
            <a:p>
              <a:r>
                <a:rPr lang="fr-FR" i="1" dirty="0"/>
                <a:t>maryse.bianco@univ-grenoble-alpes.fr </a:t>
              </a:r>
            </a:p>
          </p:txBody>
        </p:sp>
      </p:grpSp>
      <p:pic>
        <p:nvPicPr>
          <p:cNvPr id="9" name="Image 8"/>
          <p:cNvPicPr>
            <a:picLocks noChangeAspect="1"/>
          </p:cNvPicPr>
          <p:nvPr/>
        </p:nvPicPr>
        <p:blipFill>
          <a:blip r:embed="rId3"/>
          <a:stretch>
            <a:fillRect/>
          </a:stretch>
        </p:blipFill>
        <p:spPr>
          <a:xfrm>
            <a:off x="4800972" y="5558571"/>
            <a:ext cx="558317" cy="351367"/>
          </a:xfrm>
          <a:prstGeom prst="rect">
            <a:avLst/>
          </a:prstGeom>
        </p:spPr>
      </p:pic>
      <p:pic>
        <p:nvPicPr>
          <p:cNvPr id="3" name="Image 2">
            <a:extLst>
              <a:ext uri="{FF2B5EF4-FFF2-40B4-BE49-F238E27FC236}">
                <a16:creationId xmlns:a16="http://schemas.microsoft.com/office/drawing/2014/main" id="{B467698D-A54C-4270-85CE-ADFCB321A1A8}"/>
              </a:ext>
            </a:extLst>
          </p:cNvPr>
          <p:cNvPicPr>
            <a:picLocks noChangeAspect="1"/>
          </p:cNvPicPr>
          <p:nvPr/>
        </p:nvPicPr>
        <p:blipFill>
          <a:blip r:embed="rId4"/>
          <a:stretch>
            <a:fillRect/>
          </a:stretch>
        </p:blipFill>
        <p:spPr>
          <a:xfrm>
            <a:off x="3434194" y="247004"/>
            <a:ext cx="1921397" cy="1030147"/>
          </a:xfrm>
          <a:prstGeom prst="rect">
            <a:avLst/>
          </a:prstGeom>
        </p:spPr>
      </p:pic>
    </p:spTree>
    <p:extLst>
      <p:ext uri="{BB962C8B-B14F-4D97-AF65-F5344CB8AC3E}">
        <p14:creationId xmlns:p14="http://schemas.microsoft.com/office/powerpoint/2010/main" val="67407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335360" y="29083"/>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évolution</a:t>
            </a:r>
          </a:p>
        </p:txBody>
      </p:sp>
      <p:sp>
        <p:nvSpPr>
          <p:cNvPr id="6" name="Espace réservé du contenu 2"/>
          <p:cNvSpPr>
            <a:spLocks noGrp="1"/>
          </p:cNvSpPr>
          <p:nvPr>
            <p:ph idx="1"/>
          </p:nvPr>
        </p:nvSpPr>
        <p:spPr>
          <a:xfrm>
            <a:off x="432462" y="1019683"/>
            <a:ext cx="10515600" cy="885777"/>
          </a:xfrm>
        </p:spPr>
        <p:txBody>
          <a:bodyPr>
            <a:normAutofit lnSpcReduction="10000"/>
          </a:bodyPr>
          <a:lstStyle/>
          <a:p>
            <a:r>
              <a:rPr lang="fr-FR" sz="2200" dirty="0"/>
              <a:t>Lecture en 1 minute</a:t>
            </a:r>
          </a:p>
          <a:p>
            <a:r>
              <a:rPr lang="fr-FR" sz="2200" dirty="0"/>
              <a:t>Evolution des scores moyens de fluence  - échantillon d’environ 600 élèves</a:t>
            </a:r>
          </a:p>
          <a:p>
            <a:pPr marL="0" indent="0">
              <a:buNone/>
            </a:pPr>
            <a:endParaRPr lang="fr-FR" dirty="0"/>
          </a:p>
        </p:txBody>
      </p:sp>
      <p:sp>
        <p:nvSpPr>
          <p:cNvPr id="7" name="ZoneTexte 6"/>
          <p:cNvSpPr txBox="1"/>
          <p:nvPr/>
        </p:nvSpPr>
        <p:spPr>
          <a:xfrm>
            <a:off x="0" y="6631143"/>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graphicFrame>
        <p:nvGraphicFramePr>
          <p:cNvPr id="2" name="Graphique 1">
            <a:extLst>
              <a:ext uri="{FF2B5EF4-FFF2-40B4-BE49-F238E27FC236}">
                <a16:creationId xmlns:a16="http://schemas.microsoft.com/office/drawing/2014/main" id="{75ABCC0D-CACB-4955-8D86-530A0419A90E}"/>
              </a:ext>
            </a:extLst>
          </p:cNvPr>
          <p:cNvGraphicFramePr>
            <a:graphicFrameLocks/>
          </p:cNvGraphicFramePr>
          <p:nvPr>
            <p:extLst>
              <p:ext uri="{D42A27DB-BD31-4B8C-83A1-F6EECF244321}">
                <p14:modId xmlns:p14="http://schemas.microsoft.com/office/powerpoint/2010/main" val="1584582092"/>
              </p:ext>
            </p:extLst>
          </p:nvPr>
        </p:nvGraphicFramePr>
        <p:xfrm>
          <a:off x="1343472" y="2051847"/>
          <a:ext cx="8352928" cy="4426279"/>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Connecteur droit 7">
            <a:extLst>
              <a:ext uri="{FF2B5EF4-FFF2-40B4-BE49-F238E27FC236}">
                <a16:creationId xmlns:a16="http://schemas.microsoft.com/office/drawing/2014/main" id="{A3263AAF-749A-4EC1-8BDF-DD7AA4C162F5}"/>
              </a:ext>
            </a:extLst>
          </p:cNvPr>
          <p:cNvCxnSpPr/>
          <p:nvPr/>
        </p:nvCxnSpPr>
        <p:spPr>
          <a:xfrm flipV="1">
            <a:off x="432462" y="818397"/>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75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a:extLst>
              <a:ext uri="{FF2B5EF4-FFF2-40B4-BE49-F238E27FC236}">
                <a16:creationId xmlns:a16="http://schemas.microsoft.com/office/drawing/2014/main" id="{3BFDE69E-9425-4029-A901-8F5847C0823D}"/>
              </a:ext>
            </a:extLst>
          </p:cNvPr>
          <p:cNvSpPr txBox="1">
            <a:spLocks/>
          </p:cNvSpPr>
          <p:nvPr/>
        </p:nvSpPr>
        <p:spPr>
          <a:xfrm>
            <a:off x="388269" y="911779"/>
            <a:ext cx="10515600" cy="16028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dirty="0">
                <a:solidFill>
                  <a:schemeClr val="bg1">
                    <a:lumMod val="50000"/>
                  </a:schemeClr>
                </a:solidFill>
              </a:rPr>
              <a:t>Lecture en 1 minute</a:t>
            </a:r>
          </a:p>
          <a:p>
            <a:r>
              <a:rPr lang="fr-FR" sz="2400" dirty="0"/>
              <a:t>Evolution des scores de fluence  - différences interindividuelles</a:t>
            </a:r>
          </a:p>
          <a:p>
            <a:r>
              <a:rPr lang="fr-FR" sz="2400" dirty="0">
                <a:solidFill>
                  <a:schemeClr val="bg1">
                    <a:lumMod val="50000"/>
                  </a:schemeClr>
                </a:solidFill>
              </a:rPr>
              <a:t>échantillon d’environ 600 élèves</a:t>
            </a:r>
          </a:p>
          <a:p>
            <a:endParaRPr lang="fr-FR" dirty="0"/>
          </a:p>
        </p:txBody>
      </p:sp>
      <p:sp>
        <p:nvSpPr>
          <p:cNvPr id="11" name="ZoneTexte 10">
            <a:extLst>
              <a:ext uri="{FF2B5EF4-FFF2-40B4-BE49-F238E27FC236}">
                <a16:creationId xmlns:a16="http://schemas.microsoft.com/office/drawing/2014/main" id="{C872749D-4B58-4977-A1D5-C9EC3C8D57D7}"/>
              </a:ext>
            </a:extLst>
          </p:cNvPr>
          <p:cNvSpPr txBox="1"/>
          <p:nvPr/>
        </p:nvSpPr>
        <p:spPr>
          <a:xfrm>
            <a:off x="0" y="6631143"/>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sp>
        <p:nvSpPr>
          <p:cNvPr id="8" name="Titre 1">
            <a:extLst>
              <a:ext uri="{FF2B5EF4-FFF2-40B4-BE49-F238E27FC236}">
                <a16:creationId xmlns:a16="http://schemas.microsoft.com/office/drawing/2014/main" id="{2F570BA6-1AE7-40BA-BE18-29B98289A16E}"/>
              </a:ext>
            </a:extLst>
          </p:cNvPr>
          <p:cNvSpPr txBox="1">
            <a:spLocks/>
          </p:cNvSpPr>
          <p:nvPr/>
        </p:nvSpPr>
        <p:spPr>
          <a:xfrm>
            <a:off x="335360" y="29083"/>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évolution</a:t>
            </a:r>
          </a:p>
        </p:txBody>
      </p:sp>
      <p:cxnSp>
        <p:nvCxnSpPr>
          <p:cNvPr id="12" name="Connecteur droit 11">
            <a:extLst>
              <a:ext uri="{FF2B5EF4-FFF2-40B4-BE49-F238E27FC236}">
                <a16:creationId xmlns:a16="http://schemas.microsoft.com/office/drawing/2014/main" id="{58512B06-F6A9-4271-9870-51A0F599B467}"/>
              </a:ext>
            </a:extLst>
          </p:cNvPr>
          <p:cNvCxnSpPr/>
          <p:nvPr/>
        </p:nvCxnSpPr>
        <p:spPr>
          <a:xfrm flipV="1">
            <a:off x="432462" y="818397"/>
            <a:ext cx="11147967" cy="48269"/>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13" name="Graphique 12">
            <a:extLst>
              <a:ext uri="{FF2B5EF4-FFF2-40B4-BE49-F238E27FC236}">
                <a16:creationId xmlns:a16="http://schemas.microsoft.com/office/drawing/2014/main" id="{8C2A4504-FAA8-4346-B1AD-3534953E76B5}"/>
              </a:ext>
            </a:extLst>
          </p:cNvPr>
          <p:cNvGraphicFramePr>
            <a:graphicFrameLocks/>
          </p:cNvGraphicFramePr>
          <p:nvPr>
            <p:extLst>
              <p:ext uri="{D42A27DB-BD31-4B8C-83A1-F6EECF244321}">
                <p14:modId xmlns:p14="http://schemas.microsoft.com/office/powerpoint/2010/main" val="3522911788"/>
              </p:ext>
            </p:extLst>
          </p:nvPr>
        </p:nvGraphicFramePr>
        <p:xfrm>
          <a:off x="-23291" y="2337040"/>
          <a:ext cx="3971403" cy="3900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phique 13">
            <a:extLst>
              <a:ext uri="{FF2B5EF4-FFF2-40B4-BE49-F238E27FC236}">
                <a16:creationId xmlns:a16="http://schemas.microsoft.com/office/drawing/2014/main" id="{8D393542-E62D-45CD-B000-1776A11560D4}"/>
              </a:ext>
            </a:extLst>
          </p:cNvPr>
          <p:cNvGraphicFramePr>
            <a:graphicFrameLocks/>
          </p:cNvGraphicFramePr>
          <p:nvPr>
            <p:extLst>
              <p:ext uri="{D42A27DB-BD31-4B8C-83A1-F6EECF244321}">
                <p14:modId xmlns:p14="http://schemas.microsoft.com/office/powerpoint/2010/main" val="306763966"/>
              </p:ext>
            </p:extLst>
          </p:nvPr>
        </p:nvGraphicFramePr>
        <p:xfrm>
          <a:off x="3858557" y="2343547"/>
          <a:ext cx="4295775" cy="3893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phique 14">
            <a:extLst>
              <a:ext uri="{FF2B5EF4-FFF2-40B4-BE49-F238E27FC236}">
                <a16:creationId xmlns:a16="http://schemas.microsoft.com/office/drawing/2014/main" id="{945FC9E2-CDA7-4518-BB3D-5DF4505D50D8}"/>
              </a:ext>
            </a:extLst>
          </p:cNvPr>
          <p:cNvGraphicFramePr>
            <a:graphicFrameLocks/>
          </p:cNvGraphicFramePr>
          <p:nvPr>
            <p:extLst>
              <p:ext uri="{D42A27DB-BD31-4B8C-83A1-F6EECF244321}">
                <p14:modId xmlns:p14="http://schemas.microsoft.com/office/powerpoint/2010/main" val="2233931443"/>
              </p:ext>
            </p:extLst>
          </p:nvPr>
        </p:nvGraphicFramePr>
        <p:xfrm>
          <a:off x="8068988" y="2337040"/>
          <a:ext cx="4151784" cy="3893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954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4" grpId="0">
        <p:bldAsOne/>
      </p:bldGraphic>
      <p:bldGraphic spid="1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140A1B-16B0-47BC-A828-E6F56C8BF5D2}"/>
              </a:ext>
            </a:extLst>
          </p:cNvPr>
          <p:cNvSpPr>
            <a:spLocks noGrp="1"/>
          </p:cNvSpPr>
          <p:nvPr>
            <p:ph idx="1"/>
          </p:nvPr>
        </p:nvSpPr>
        <p:spPr>
          <a:xfrm>
            <a:off x="623391" y="867569"/>
            <a:ext cx="11100711" cy="6089823"/>
          </a:xfrm>
        </p:spPr>
        <p:txBody>
          <a:bodyPr>
            <a:normAutofit fontScale="85000" lnSpcReduction="20000"/>
          </a:bodyPr>
          <a:lstStyle/>
          <a:p>
            <a:r>
              <a:rPr lang="fr-FR" sz="2100" dirty="0"/>
              <a:t>Une norme  dépend de la population qu’on cherche à décrire et des épreuves qu’on utilise</a:t>
            </a:r>
          </a:p>
          <a:p>
            <a:r>
              <a:rPr lang="fr-FR" sz="2100" dirty="0"/>
              <a:t>Quand on évalue la fluence avec plusieurs textes, différence moyenne de 10 points environ est observée d’un texte à l’autre</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sz="2100" dirty="0"/>
              <a:t>Des différences inter-individuelles mais aussi intra-individuelles</a:t>
            </a:r>
          </a:p>
          <a:p>
            <a:pPr marL="228600" lvl="1" indent="0">
              <a:buNone/>
            </a:pPr>
            <a:r>
              <a:rPr lang="fr-FR" sz="2100" dirty="0"/>
              <a:t>Lecteurs adultes anglais: en moyenne:  238 MCLM pour les textes type documentaires</a:t>
            </a:r>
          </a:p>
          <a:p>
            <a:pPr marL="3763963" lvl="1" indent="0">
              <a:buNone/>
            </a:pPr>
            <a:r>
              <a:rPr lang="fr-FR" sz="2100" dirty="0"/>
              <a:t>260 MCLM pour les textes de fiction</a:t>
            </a:r>
          </a:p>
          <a:p>
            <a:endParaRPr lang="en-US" dirty="0"/>
          </a:p>
        </p:txBody>
      </p:sp>
      <p:sp>
        <p:nvSpPr>
          <p:cNvPr id="4" name="Titre 1">
            <a:extLst>
              <a:ext uri="{FF2B5EF4-FFF2-40B4-BE49-F238E27FC236}">
                <a16:creationId xmlns:a16="http://schemas.microsoft.com/office/drawing/2014/main" id="{593A2748-9DA7-4B1E-BE79-7379B6972F5E}"/>
              </a:ext>
            </a:extLst>
          </p:cNvPr>
          <p:cNvSpPr txBox="1">
            <a:spLocks/>
          </p:cNvSpPr>
          <p:nvPr/>
        </p:nvSpPr>
        <p:spPr>
          <a:xfrm>
            <a:off x="467897" y="-123030"/>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étalonnages et normes</a:t>
            </a:r>
          </a:p>
        </p:txBody>
      </p:sp>
      <p:cxnSp>
        <p:nvCxnSpPr>
          <p:cNvPr id="5" name="Connecteur droit 4">
            <a:extLst>
              <a:ext uri="{FF2B5EF4-FFF2-40B4-BE49-F238E27FC236}">
                <a16:creationId xmlns:a16="http://schemas.microsoft.com/office/drawing/2014/main" id="{0F59D2CD-6CEF-4D40-ADC1-BA278F499758}"/>
              </a:ext>
            </a:extLst>
          </p:cNvPr>
          <p:cNvCxnSpPr/>
          <p:nvPr/>
        </p:nvCxnSpPr>
        <p:spPr>
          <a:xfrm flipV="1">
            <a:off x="467897" y="692696"/>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10" name="ZoneTexte 9">
            <a:extLst>
              <a:ext uri="{FF2B5EF4-FFF2-40B4-BE49-F238E27FC236}">
                <a16:creationId xmlns:a16="http://schemas.microsoft.com/office/drawing/2014/main" id="{170CA92A-98AC-4D04-B8AF-3061A4959E4D}"/>
              </a:ext>
            </a:extLst>
          </p:cNvPr>
          <p:cNvSpPr txBox="1"/>
          <p:nvPr/>
        </p:nvSpPr>
        <p:spPr>
          <a:xfrm>
            <a:off x="8377695" y="6565428"/>
            <a:ext cx="1341265" cy="307777"/>
          </a:xfrm>
          <a:prstGeom prst="rect">
            <a:avLst/>
          </a:prstGeom>
          <a:noFill/>
        </p:spPr>
        <p:txBody>
          <a:bodyPr wrap="none" rtlCol="0">
            <a:spAutoFit/>
          </a:bodyPr>
          <a:lstStyle/>
          <a:p>
            <a:r>
              <a:rPr lang="en-US" sz="1400" dirty="0" err="1">
                <a:latin typeface="Calibri" panose="020F0502020204030204" pitchFamily="34" charset="0"/>
                <a:ea typeface="Calibri" panose="020F0502020204030204" pitchFamily="34" charset="0"/>
              </a:rPr>
              <a:t>B</a:t>
            </a:r>
            <a:r>
              <a:rPr lang="en-US" sz="1400" dirty="0" err="1">
                <a:effectLst/>
                <a:latin typeface="Calibri" panose="020F0502020204030204" pitchFamily="34" charset="0"/>
                <a:ea typeface="Calibri" panose="020F0502020204030204" pitchFamily="34" charset="0"/>
              </a:rPr>
              <a:t>rysbaert</a:t>
            </a:r>
            <a:r>
              <a:rPr lang="en-US" sz="1400" dirty="0">
                <a:effectLst/>
                <a:latin typeface="Calibri" panose="020F0502020204030204" pitchFamily="34" charset="0"/>
                <a:ea typeface="Calibri" panose="020F0502020204030204" pitchFamily="34" charset="0"/>
              </a:rPr>
              <a:t>, 2019</a:t>
            </a:r>
            <a:endParaRPr lang="en-US" sz="1400" dirty="0"/>
          </a:p>
        </p:txBody>
      </p:sp>
      <p:graphicFrame>
        <p:nvGraphicFramePr>
          <p:cNvPr id="11" name="Graphique 10">
            <a:extLst>
              <a:ext uri="{FF2B5EF4-FFF2-40B4-BE49-F238E27FC236}">
                <a16:creationId xmlns:a16="http://schemas.microsoft.com/office/drawing/2014/main" id="{00000000-0008-0000-0500-000006000000}"/>
              </a:ext>
            </a:extLst>
          </p:cNvPr>
          <p:cNvGraphicFramePr/>
          <p:nvPr>
            <p:extLst>
              <p:ext uri="{D42A27DB-BD31-4B8C-83A1-F6EECF244321}">
                <p14:modId xmlns:p14="http://schemas.microsoft.com/office/powerpoint/2010/main" val="3680163618"/>
              </p:ext>
            </p:extLst>
          </p:nvPr>
        </p:nvGraphicFramePr>
        <p:xfrm>
          <a:off x="2495600" y="1844824"/>
          <a:ext cx="655272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a:extLst>
              <a:ext uri="{FF2B5EF4-FFF2-40B4-BE49-F238E27FC236}">
                <a16:creationId xmlns:a16="http://schemas.microsoft.com/office/drawing/2014/main" id="{3682C54F-807B-4520-B487-267D79BDB901}"/>
              </a:ext>
            </a:extLst>
          </p:cNvPr>
          <p:cNvSpPr txBox="1"/>
          <p:nvPr/>
        </p:nvSpPr>
        <p:spPr>
          <a:xfrm>
            <a:off x="0" y="6596206"/>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spTree>
    <p:extLst>
      <p:ext uri="{BB962C8B-B14F-4D97-AF65-F5344CB8AC3E}">
        <p14:creationId xmlns:p14="http://schemas.microsoft.com/office/powerpoint/2010/main" val="87665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6" end="1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4DB2E-A1FF-4B8A-9009-6ADFECD260BD}"/>
              </a:ext>
            </a:extLst>
          </p:cNvPr>
          <p:cNvSpPr>
            <a:spLocks noGrp="1"/>
          </p:cNvSpPr>
          <p:nvPr>
            <p:ph type="title"/>
          </p:nvPr>
        </p:nvSpPr>
        <p:spPr>
          <a:xfrm>
            <a:off x="2219715" y="2638044"/>
            <a:ext cx="7729728" cy="1188720"/>
          </a:xfrm>
        </p:spPr>
        <p:txBody>
          <a:bodyPr>
            <a:normAutofit fontScale="90000"/>
          </a:bodyPr>
          <a:lstStyle/>
          <a:p>
            <a:r>
              <a:rPr lang="fr-FR" dirty="0"/>
              <a:t>Fluence, compréhension orale et compréhension en lecture</a:t>
            </a:r>
            <a:br>
              <a:rPr lang="fr-FR" dirty="0"/>
            </a:br>
            <a:endParaRPr lang="en-US" dirty="0"/>
          </a:p>
        </p:txBody>
      </p:sp>
    </p:spTree>
    <p:extLst>
      <p:ext uri="{BB962C8B-B14F-4D97-AF65-F5344CB8AC3E}">
        <p14:creationId xmlns:p14="http://schemas.microsoft.com/office/powerpoint/2010/main" val="358253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3352" y="920558"/>
            <a:ext cx="10515600" cy="4351338"/>
          </a:xfrm>
        </p:spPr>
        <p:txBody>
          <a:bodyPr/>
          <a:lstStyle/>
          <a:p>
            <a:pPr marL="0" indent="0">
              <a:buNone/>
            </a:pPr>
            <a:endParaRPr lang="fr-FR" dirty="0"/>
          </a:p>
        </p:txBody>
      </p:sp>
      <p:sp>
        <p:nvSpPr>
          <p:cNvPr id="2" name="ZoneTexte 1"/>
          <p:cNvSpPr txBox="1"/>
          <p:nvPr/>
        </p:nvSpPr>
        <p:spPr>
          <a:xfrm>
            <a:off x="76200" y="6581001"/>
            <a:ext cx="2633133" cy="276999"/>
          </a:xfrm>
          <a:prstGeom prst="rect">
            <a:avLst/>
          </a:prstGeom>
          <a:noFill/>
        </p:spPr>
        <p:txBody>
          <a:bodyPr wrap="square" rtlCol="0">
            <a:spAutoFit/>
          </a:bodyPr>
          <a:lstStyle/>
          <a:p>
            <a:r>
              <a:rPr lang="fr-FR" sz="1200" dirty="0"/>
              <a:t>Kim &amp; Wagner, 2015</a:t>
            </a:r>
          </a:p>
        </p:txBody>
      </p:sp>
      <p:grpSp>
        <p:nvGrpSpPr>
          <p:cNvPr id="70" name="Groupe 69"/>
          <p:cNvGrpSpPr/>
          <p:nvPr/>
        </p:nvGrpSpPr>
        <p:grpSpPr>
          <a:xfrm>
            <a:off x="1127448" y="1351401"/>
            <a:ext cx="8022848" cy="1817873"/>
            <a:chOff x="1392766" y="1657977"/>
            <a:chExt cx="7863414" cy="1648188"/>
          </a:xfrm>
        </p:grpSpPr>
        <p:grpSp>
          <p:nvGrpSpPr>
            <p:cNvPr id="19" name="Groupe 18"/>
            <p:cNvGrpSpPr/>
            <p:nvPr/>
          </p:nvGrpSpPr>
          <p:grpSpPr>
            <a:xfrm>
              <a:off x="2448980" y="1657977"/>
              <a:ext cx="6807200" cy="1648188"/>
              <a:chOff x="397935" y="2372917"/>
              <a:chExt cx="6807200" cy="2089016"/>
            </a:xfrm>
          </p:grpSpPr>
          <p:sp>
            <p:nvSpPr>
              <p:cNvPr id="9" name="Rectangle 8"/>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5" name="Rectangle à coins arrondis 4"/>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6" name="Rectangle à coins arrondis 5"/>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7" name="Rectangle à coins arrondis 6"/>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8" name="Rectangle à coins arrondis 7"/>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1" name="Connecteur droit avec flèche 10"/>
              <p:cNvCxnSpPr>
                <a:stCxn id="5"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302933" y="2597534"/>
                <a:ext cx="3050117" cy="4930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6"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ZoneTexte 44"/>
            <p:cNvSpPr txBox="1"/>
            <p:nvPr/>
          </p:nvSpPr>
          <p:spPr>
            <a:xfrm>
              <a:off x="1392766" y="2122692"/>
              <a:ext cx="566181" cy="523220"/>
            </a:xfrm>
            <a:prstGeom prst="rect">
              <a:avLst/>
            </a:prstGeom>
            <a:noFill/>
          </p:spPr>
          <p:txBody>
            <a:bodyPr wrap="none" rtlCol="0">
              <a:spAutoFit/>
            </a:bodyPr>
            <a:lstStyle/>
            <a:p>
              <a:r>
                <a:rPr lang="fr-FR" sz="2800" b="1" dirty="0"/>
                <a:t>CP</a:t>
              </a:r>
            </a:p>
          </p:txBody>
        </p:sp>
        <p:sp>
          <p:nvSpPr>
            <p:cNvPr id="50" name="ZoneTexte 49"/>
            <p:cNvSpPr txBox="1"/>
            <p:nvPr/>
          </p:nvSpPr>
          <p:spPr>
            <a:xfrm>
              <a:off x="5873824" y="1748726"/>
              <a:ext cx="444352" cy="338554"/>
            </a:xfrm>
            <a:prstGeom prst="rect">
              <a:avLst/>
            </a:prstGeom>
            <a:noFill/>
          </p:spPr>
          <p:txBody>
            <a:bodyPr wrap="none" rtlCol="0">
              <a:spAutoFit/>
            </a:bodyPr>
            <a:lstStyle/>
            <a:p>
              <a:r>
                <a:rPr lang="fr-FR" sz="1600" dirty="0"/>
                <a:t>.71</a:t>
              </a:r>
            </a:p>
          </p:txBody>
        </p:sp>
        <p:sp>
          <p:nvSpPr>
            <p:cNvPr id="51" name="ZoneTexte 50"/>
            <p:cNvSpPr txBox="1"/>
            <p:nvPr/>
          </p:nvSpPr>
          <p:spPr>
            <a:xfrm>
              <a:off x="5808212" y="2718100"/>
              <a:ext cx="450764" cy="369332"/>
            </a:xfrm>
            <a:prstGeom prst="rect">
              <a:avLst/>
            </a:prstGeom>
            <a:noFill/>
          </p:spPr>
          <p:txBody>
            <a:bodyPr wrap="none" rtlCol="0">
              <a:spAutoFit/>
            </a:bodyPr>
            <a:lstStyle/>
            <a:p>
              <a:r>
                <a:rPr lang="fr-FR" dirty="0"/>
                <a:t>.</a:t>
              </a:r>
              <a:r>
                <a:rPr lang="fr-FR" sz="1600" dirty="0"/>
                <a:t>33</a:t>
              </a:r>
            </a:p>
          </p:txBody>
        </p:sp>
        <p:sp>
          <p:nvSpPr>
            <p:cNvPr id="52" name="ZoneTexte 51"/>
            <p:cNvSpPr txBox="1"/>
            <p:nvPr/>
          </p:nvSpPr>
          <p:spPr>
            <a:xfrm>
              <a:off x="4401889" y="2001809"/>
              <a:ext cx="450764" cy="369332"/>
            </a:xfrm>
            <a:prstGeom prst="rect">
              <a:avLst/>
            </a:prstGeom>
            <a:noFill/>
          </p:spPr>
          <p:txBody>
            <a:bodyPr wrap="none" rtlCol="0">
              <a:spAutoFit/>
            </a:bodyPr>
            <a:lstStyle/>
            <a:p>
              <a:r>
                <a:rPr lang="fr-FR" dirty="0"/>
                <a:t>.</a:t>
              </a:r>
              <a:r>
                <a:rPr lang="fr-FR" sz="1600" dirty="0"/>
                <a:t>93</a:t>
              </a:r>
            </a:p>
          </p:txBody>
        </p:sp>
        <p:sp>
          <p:nvSpPr>
            <p:cNvPr id="53" name="ZoneTexte 52"/>
            <p:cNvSpPr txBox="1"/>
            <p:nvPr/>
          </p:nvSpPr>
          <p:spPr>
            <a:xfrm>
              <a:off x="4453676" y="2437274"/>
              <a:ext cx="444352" cy="338554"/>
            </a:xfrm>
            <a:prstGeom prst="rect">
              <a:avLst/>
            </a:prstGeom>
            <a:noFill/>
          </p:spPr>
          <p:txBody>
            <a:bodyPr wrap="none" rtlCol="0">
              <a:spAutoFit/>
            </a:bodyPr>
            <a:lstStyle/>
            <a:p>
              <a:r>
                <a:rPr lang="fr-FR" sz="1600" dirty="0"/>
                <a:t>.08</a:t>
              </a:r>
            </a:p>
          </p:txBody>
        </p:sp>
      </p:grpSp>
      <p:grpSp>
        <p:nvGrpSpPr>
          <p:cNvPr id="73" name="Groupe 72"/>
          <p:cNvGrpSpPr/>
          <p:nvPr/>
        </p:nvGrpSpPr>
        <p:grpSpPr>
          <a:xfrm>
            <a:off x="1178739" y="3208921"/>
            <a:ext cx="8084291" cy="1823312"/>
            <a:chOff x="1462255" y="3347074"/>
            <a:chExt cx="7818973" cy="1808047"/>
          </a:xfrm>
        </p:grpSpPr>
        <p:grpSp>
          <p:nvGrpSpPr>
            <p:cNvPr id="71" name="Groupe 70"/>
            <p:cNvGrpSpPr/>
            <p:nvPr/>
          </p:nvGrpSpPr>
          <p:grpSpPr>
            <a:xfrm>
              <a:off x="1462255" y="3347074"/>
              <a:ext cx="7818973" cy="1808047"/>
              <a:chOff x="1437207" y="3345317"/>
              <a:chExt cx="7818973" cy="1808047"/>
            </a:xfrm>
          </p:grpSpPr>
          <p:sp>
            <p:nvSpPr>
              <p:cNvPr id="47" name="ZoneTexte 46"/>
              <p:cNvSpPr txBox="1"/>
              <p:nvPr/>
            </p:nvSpPr>
            <p:spPr>
              <a:xfrm>
                <a:off x="1437207" y="3908133"/>
                <a:ext cx="732893" cy="523220"/>
              </a:xfrm>
              <a:prstGeom prst="rect">
                <a:avLst/>
              </a:prstGeom>
              <a:noFill/>
            </p:spPr>
            <p:txBody>
              <a:bodyPr wrap="none" rtlCol="0">
                <a:spAutoFit/>
              </a:bodyPr>
              <a:lstStyle/>
              <a:p>
                <a:r>
                  <a:rPr lang="fr-FR" sz="2800" b="1" dirty="0"/>
                  <a:t>CE1</a:t>
                </a:r>
              </a:p>
            </p:txBody>
          </p:sp>
          <p:grpSp>
            <p:nvGrpSpPr>
              <p:cNvPr id="69" name="Groupe 68"/>
              <p:cNvGrpSpPr/>
              <p:nvPr/>
            </p:nvGrpSpPr>
            <p:grpSpPr>
              <a:xfrm>
                <a:off x="2448980" y="3345317"/>
                <a:ext cx="6807200" cy="1808047"/>
                <a:chOff x="2448980" y="3345317"/>
                <a:chExt cx="6807200" cy="1808047"/>
              </a:xfrm>
            </p:grpSpPr>
            <p:grpSp>
              <p:nvGrpSpPr>
                <p:cNvPr id="35" name="Groupe 34"/>
                <p:cNvGrpSpPr/>
                <p:nvPr/>
              </p:nvGrpSpPr>
              <p:grpSpPr>
                <a:xfrm>
                  <a:off x="2448980" y="3345317"/>
                  <a:ext cx="6807200" cy="1808047"/>
                  <a:chOff x="397935" y="2372917"/>
                  <a:chExt cx="6807200" cy="2089016"/>
                </a:xfrm>
              </p:grpSpPr>
              <p:sp>
                <p:nvSpPr>
                  <p:cNvPr id="36" name="Rectangle 35"/>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7" name="Rectangle à coins arrondis 36"/>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38" name="Rectangle à coins arrondis 37"/>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39" name="Rectangle à coins arrondis 38"/>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40" name="Rectangle à coins arrondis 39"/>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41" name="Connecteur droit avec flèche 40"/>
                  <p:cNvCxnSpPr>
                    <a:stCxn id="37"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stCxn id="38"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ZoneTexte 59"/>
                <p:cNvSpPr txBox="1"/>
                <p:nvPr/>
              </p:nvSpPr>
              <p:spPr>
                <a:xfrm>
                  <a:off x="6766980" y="3886119"/>
                  <a:ext cx="450764" cy="369332"/>
                </a:xfrm>
                <a:prstGeom prst="rect">
                  <a:avLst/>
                </a:prstGeom>
                <a:noFill/>
              </p:spPr>
              <p:txBody>
                <a:bodyPr wrap="none" rtlCol="0">
                  <a:spAutoFit/>
                </a:bodyPr>
                <a:lstStyle/>
                <a:p>
                  <a:r>
                    <a:rPr lang="fr-FR" dirty="0"/>
                    <a:t>.</a:t>
                  </a:r>
                  <a:r>
                    <a:rPr lang="fr-FR" sz="1600" dirty="0"/>
                    <a:t>37</a:t>
                  </a:r>
                </a:p>
              </p:txBody>
            </p:sp>
            <p:sp>
              <p:nvSpPr>
                <p:cNvPr id="61" name="ZoneTexte 60"/>
                <p:cNvSpPr txBox="1"/>
                <p:nvPr/>
              </p:nvSpPr>
              <p:spPr>
                <a:xfrm>
                  <a:off x="5829297" y="4540269"/>
                  <a:ext cx="450764" cy="369332"/>
                </a:xfrm>
                <a:prstGeom prst="rect">
                  <a:avLst/>
                </a:prstGeom>
                <a:noFill/>
              </p:spPr>
              <p:txBody>
                <a:bodyPr wrap="none" rtlCol="0">
                  <a:spAutoFit/>
                </a:bodyPr>
                <a:lstStyle/>
                <a:p>
                  <a:r>
                    <a:rPr lang="fr-FR" dirty="0"/>
                    <a:t>.</a:t>
                  </a:r>
                  <a:r>
                    <a:rPr lang="fr-FR" sz="1600" dirty="0"/>
                    <a:t>62</a:t>
                  </a:r>
                </a:p>
              </p:txBody>
            </p:sp>
            <p:sp>
              <p:nvSpPr>
                <p:cNvPr id="62" name="ZoneTexte 61"/>
                <p:cNvSpPr txBox="1"/>
                <p:nvPr/>
              </p:nvSpPr>
              <p:spPr>
                <a:xfrm>
                  <a:off x="4375063" y="4219369"/>
                  <a:ext cx="450764" cy="369332"/>
                </a:xfrm>
                <a:prstGeom prst="rect">
                  <a:avLst/>
                </a:prstGeom>
                <a:noFill/>
              </p:spPr>
              <p:txBody>
                <a:bodyPr wrap="none" rtlCol="0">
                  <a:spAutoFit/>
                </a:bodyPr>
                <a:lstStyle/>
                <a:p>
                  <a:r>
                    <a:rPr lang="fr-FR" dirty="0"/>
                    <a:t>.</a:t>
                  </a:r>
                  <a:r>
                    <a:rPr lang="fr-FR" sz="1600" dirty="0"/>
                    <a:t>23</a:t>
                  </a:r>
                </a:p>
              </p:txBody>
            </p:sp>
            <p:sp>
              <p:nvSpPr>
                <p:cNvPr id="63" name="ZoneTexte 62"/>
                <p:cNvSpPr txBox="1"/>
                <p:nvPr/>
              </p:nvSpPr>
              <p:spPr>
                <a:xfrm>
                  <a:off x="4564262" y="3515269"/>
                  <a:ext cx="450764" cy="369332"/>
                </a:xfrm>
                <a:prstGeom prst="rect">
                  <a:avLst/>
                </a:prstGeom>
                <a:noFill/>
              </p:spPr>
              <p:txBody>
                <a:bodyPr wrap="none" rtlCol="0">
                  <a:spAutoFit/>
                </a:bodyPr>
                <a:lstStyle/>
                <a:p>
                  <a:r>
                    <a:rPr lang="fr-FR" dirty="0"/>
                    <a:t>.</a:t>
                  </a:r>
                  <a:r>
                    <a:rPr lang="fr-FR" sz="1600" dirty="0"/>
                    <a:t>79</a:t>
                  </a:r>
                </a:p>
              </p:txBody>
            </p:sp>
          </p:grpSp>
        </p:grpSp>
        <p:cxnSp>
          <p:nvCxnSpPr>
            <p:cNvPr id="55" name="Connecteur droit avec flèche 54"/>
            <p:cNvCxnSpPr>
              <a:endCxn id="40" idx="1"/>
            </p:cNvCxnSpPr>
            <p:nvPr/>
          </p:nvCxnSpPr>
          <p:spPr>
            <a:xfrm flipV="1">
              <a:off x="6766627" y="4194953"/>
              <a:ext cx="622299" cy="88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3" name="Groupe 82"/>
          <p:cNvGrpSpPr/>
          <p:nvPr/>
        </p:nvGrpSpPr>
        <p:grpSpPr>
          <a:xfrm>
            <a:off x="1103316" y="5090770"/>
            <a:ext cx="8159714" cy="1664367"/>
            <a:chOff x="1341471" y="5223944"/>
            <a:chExt cx="7914709" cy="1644801"/>
          </a:xfrm>
        </p:grpSpPr>
        <p:grpSp>
          <p:nvGrpSpPr>
            <p:cNvPr id="72" name="Groupe 71"/>
            <p:cNvGrpSpPr/>
            <p:nvPr/>
          </p:nvGrpSpPr>
          <p:grpSpPr>
            <a:xfrm>
              <a:off x="1341471" y="5223944"/>
              <a:ext cx="7914709" cy="1644801"/>
              <a:chOff x="1341471" y="5223944"/>
              <a:chExt cx="7914709" cy="1644801"/>
            </a:xfrm>
          </p:grpSpPr>
          <p:sp>
            <p:nvSpPr>
              <p:cNvPr id="46" name="ZoneTexte 45"/>
              <p:cNvSpPr txBox="1"/>
              <p:nvPr/>
            </p:nvSpPr>
            <p:spPr>
              <a:xfrm>
                <a:off x="1341471" y="5860032"/>
                <a:ext cx="872355" cy="523220"/>
              </a:xfrm>
              <a:prstGeom prst="rect">
                <a:avLst/>
              </a:prstGeom>
              <a:noFill/>
            </p:spPr>
            <p:txBody>
              <a:bodyPr wrap="none" rtlCol="0">
                <a:spAutoFit/>
              </a:bodyPr>
              <a:lstStyle/>
              <a:p>
                <a:r>
                  <a:rPr lang="fr-FR" sz="2800" b="1" dirty="0"/>
                  <a:t>CM1</a:t>
                </a:r>
              </a:p>
            </p:txBody>
          </p:sp>
          <p:grpSp>
            <p:nvGrpSpPr>
              <p:cNvPr id="68" name="Groupe 67"/>
              <p:cNvGrpSpPr/>
              <p:nvPr/>
            </p:nvGrpSpPr>
            <p:grpSpPr>
              <a:xfrm>
                <a:off x="2448980" y="5223944"/>
                <a:ext cx="6807200" cy="1644801"/>
                <a:chOff x="2482604" y="5213199"/>
                <a:chExt cx="6807200" cy="1644801"/>
              </a:xfrm>
            </p:grpSpPr>
            <p:grpSp>
              <p:nvGrpSpPr>
                <p:cNvPr id="25" name="Groupe 24"/>
                <p:cNvGrpSpPr/>
                <p:nvPr/>
              </p:nvGrpSpPr>
              <p:grpSpPr>
                <a:xfrm>
                  <a:off x="2482604" y="5213199"/>
                  <a:ext cx="6807200" cy="1644801"/>
                  <a:chOff x="397935" y="2372917"/>
                  <a:chExt cx="6807200" cy="2089016"/>
                </a:xfrm>
              </p:grpSpPr>
              <p:sp>
                <p:nvSpPr>
                  <p:cNvPr id="26" name="Rectangle 25"/>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7" name="Rectangle à coins arrondis 26"/>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28" name="Rectangle à coins arrondis 27"/>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29" name="Rectangle à coins arrondis 28"/>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30" name="Rectangle à coins arrondis 29"/>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31" name="Connecteur droit avec flèche 30"/>
                  <p:cNvCxnSpPr>
                    <a:stCxn id="27"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stCxn id="28"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4" name="ZoneTexte 63"/>
                <p:cNvSpPr txBox="1"/>
                <p:nvPr/>
              </p:nvSpPr>
              <p:spPr>
                <a:xfrm>
                  <a:off x="4434335" y="6018417"/>
                  <a:ext cx="450764" cy="369332"/>
                </a:xfrm>
                <a:prstGeom prst="rect">
                  <a:avLst/>
                </a:prstGeom>
                <a:noFill/>
              </p:spPr>
              <p:txBody>
                <a:bodyPr wrap="none" rtlCol="0">
                  <a:spAutoFit/>
                </a:bodyPr>
                <a:lstStyle/>
                <a:p>
                  <a:r>
                    <a:rPr lang="fr-FR" dirty="0"/>
                    <a:t>.</a:t>
                  </a:r>
                  <a:r>
                    <a:rPr lang="fr-FR" sz="1600" dirty="0"/>
                    <a:t>30</a:t>
                  </a:r>
                </a:p>
              </p:txBody>
            </p:sp>
            <p:sp>
              <p:nvSpPr>
                <p:cNvPr id="65" name="ZoneTexte 64"/>
                <p:cNvSpPr txBox="1"/>
                <p:nvPr/>
              </p:nvSpPr>
              <p:spPr>
                <a:xfrm>
                  <a:off x="4561091" y="5340162"/>
                  <a:ext cx="450764" cy="369332"/>
                </a:xfrm>
                <a:prstGeom prst="rect">
                  <a:avLst/>
                </a:prstGeom>
                <a:noFill/>
              </p:spPr>
              <p:txBody>
                <a:bodyPr wrap="none" rtlCol="0">
                  <a:spAutoFit/>
                </a:bodyPr>
                <a:lstStyle/>
                <a:p>
                  <a:r>
                    <a:rPr lang="fr-FR" dirty="0"/>
                    <a:t>.</a:t>
                  </a:r>
                  <a:r>
                    <a:rPr lang="fr-FR" sz="1600" dirty="0"/>
                    <a:t>72</a:t>
                  </a:r>
                </a:p>
              </p:txBody>
            </p:sp>
            <p:sp>
              <p:nvSpPr>
                <p:cNvPr id="66" name="ZoneTexte 65"/>
                <p:cNvSpPr txBox="1"/>
                <p:nvPr/>
              </p:nvSpPr>
              <p:spPr>
                <a:xfrm>
                  <a:off x="6757370" y="5728689"/>
                  <a:ext cx="444352" cy="338554"/>
                </a:xfrm>
                <a:prstGeom prst="rect">
                  <a:avLst/>
                </a:prstGeom>
                <a:noFill/>
              </p:spPr>
              <p:txBody>
                <a:bodyPr wrap="none" rtlCol="0">
                  <a:spAutoFit/>
                </a:bodyPr>
                <a:lstStyle/>
                <a:p>
                  <a:r>
                    <a:rPr lang="fr-FR" sz="1600" dirty="0"/>
                    <a:t>.36</a:t>
                  </a:r>
                </a:p>
              </p:txBody>
            </p:sp>
            <p:sp>
              <p:nvSpPr>
                <p:cNvPr id="67" name="ZoneTexte 66"/>
                <p:cNvSpPr txBox="1"/>
                <p:nvPr/>
              </p:nvSpPr>
              <p:spPr>
                <a:xfrm>
                  <a:off x="5568857" y="6284401"/>
                  <a:ext cx="444352" cy="338554"/>
                </a:xfrm>
                <a:prstGeom prst="rect">
                  <a:avLst/>
                </a:prstGeom>
                <a:noFill/>
              </p:spPr>
              <p:txBody>
                <a:bodyPr wrap="none" rtlCol="0">
                  <a:spAutoFit/>
                </a:bodyPr>
                <a:lstStyle/>
                <a:p>
                  <a:r>
                    <a:rPr lang="fr-FR" sz="1600" dirty="0"/>
                    <a:t>.79</a:t>
                  </a:r>
                </a:p>
              </p:txBody>
            </p:sp>
          </p:grpSp>
        </p:grpSp>
        <p:cxnSp>
          <p:nvCxnSpPr>
            <p:cNvPr id="79" name="Connecteur droit avec flèche 78"/>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5" name="Espace réservé du contenu 2"/>
          <p:cNvSpPr txBox="1">
            <a:spLocks/>
          </p:cNvSpPr>
          <p:nvPr/>
        </p:nvSpPr>
        <p:spPr>
          <a:xfrm>
            <a:off x="690354" y="155369"/>
            <a:ext cx="10293553" cy="779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Développement de la fluence du cycle 2 au cycle 3</a:t>
            </a:r>
          </a:p>
        </p:txBody>
      </p:sp>
      <p:cxnSp>
        <p:nvCxnSpPr>
          <p:cNvPr id="57" name="Connecteur droit 56">
            <a:extLst>
              <a:ext uri="{FF2B5EF4-FFF2-40B4-BE49-F238E27FC236}">
                <a16:creationId xmlns:a16="http://schemas.microsoft.com/office/drawing/2014/main" id="{D460671C-5628-4F4E-AE37-B1173D46F238}"/>
              </a:ext>
            </a:extLst>
          </p:cNvPr>
          <p:cNvCxnSpPr/>
          <p:nvPr/>
        </p:nvCxnSpPr>
        <p:spPr>
          <a:xfrm flipV="1">
            <a:off x="353679" y="740114"/>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614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6B7174C8-0F83-474B-80E6-D3B10A1DFBA3}"/>
              </a:ext>
            </a:extLst>
          </p:cNvPr>
          <p:cNvGrpSpPr/>
          <p:nvPr/>
        </p:nvGrpSpPr>
        <p:grpSpPr>
          <a:xfrm>
            <a:off x="174020" y="874918"/>
            <a:ext cx="6138004" cy="2512477"/>
            <a:chOff x="570743" y="971420"/>
            <a:chExt cx="6919954" cy="1927350"/>
          </a:xfrm>
        </p:grpSpPr>
        <p:grpSp>
          <p:nvGrpSpPr>
            <p:cNvPr id="7" name="Groupe 6">
              <a:extLst>
                <a:ext uri="{FF2B5EF4-FFF2-40B4-BE49-F238E27FC236}">
                  <a16:creationId xmlns:a16="http://schemas.microsoft.com/office/drawing/2014/main" id="{1F377DBC-CD47-4CE2-A4B5-20F69F6FB135}"/>
                </a:ext>
              </a:extLst>
            </p:cNvPr>
            <p:cNvGrpSpPr/>
            <p:nvPr/>
          </p:nvGrpSpPr>
          <p:grpSpPr>
            <a:xfrm>
              <a:off x="570743" y="971420"/>
              <a:ext cx="6919954" cy="1927350"/>
              <a:chOff x="570743" y="971420"/>
              <a:chExt cx="5957306" cy="1927350"/>
            </a:xfrm>
          </p:grpSpPr>
          <p:grpSp>
            <p:nvGrpSpPr>
              <p:cNvPr id="68" name="Groupe 67">
                <a:extLst>
                  <a:ext uri="{FF2B5EF4-FFF2-40B4-BE49-F238E27FC236}">
                    <a16:creationId xmlns:a16="http://schemas.microsoft.com/office/drawing/2014/main" id="{F3B77E8E-5DA0-4A0C-B4B6-9CBF51E28866}"/>
                  </a:ext>
                </a:extLst>
              </p:cNvPr>
              <p:cNvGrpSpPr/>
              <p:nvPr/>
            </p:nvGrpSpPr>
            <p:grpSpPr>
              <a:xfrm>
                <a:off x="570743" y="1234403"/>
                <a:ext cx="5957306" cy="1664367"/>
                <a:chOff x="2698842" y="3074916"/>
                <a:chExt cx="7017919" cy="1664367"/>
              </a:xfrm>
            </p:grpSpPr>
            <p:grpSp>
              <p:nvGrpSpPr>
                <p:cNvPr id="67" name="Groupe 66">
                  <a:extLst>
                    <a:ext uri="{FF2B5EF4-FFF2-40B4-BE49-F238E27FC236}">
                      <a16:creationId xmlns:a16="http://schemas.microsoft.com/office/drawing/2014/main" id="{DEFF7EA0-667B-4A15-AF99-22DE0F54DE15}"/>
                    </a:ext>
                  </a:extLst>
                </p:cNvPr>
                <p:cNvGrpSpPr/>
                <p:nvPr/>
              </p:nvGrpSpPr>
              <p:grpSpPr>
                <a:xfrm>
                  <a:off x="2698842" y="3074916"/>
                  <a:ext cx="7017919" cy="1664367"/>
                  <a:chOff x="2698842" y="3074916"/>
                  <a:chExt cx="7017919" cy="1664367"/>
                </a:xfrm>
              </p:grpSpPr>
              <p:grpSp>
                <p:nvGrpSpPr>
                  <p:cNvPr id="26" name="Groupe 25">
                    <a:extLst>
                      <a:ext uri="{FF2B5EF4-FFF2-40B4-BE49-F238E27FC236}">
                        <a16:creationId xmlns:a16="http://schemas.microsoft.com/office/drawing/2014/main" id="{FA1BB311-D25F-47B0-9E15-0BB9FAF9DF79}"/>
                      </a:ext>
                    </a:extLst>
                  </p:cNvPr>
                  <p:cNvGrpSpPr/>
                  <p:nvPr/>
                </p:nvGrpSpPr>
                <p:grpSpPr>
                  <a:xfrm>
                    <a:off x="2698842" y="3074916"/>
                    <a:ext cx="7017919" cy="1664367"/>
                    <a:chOff x="2482604" y="5213199"/>
                    <a:chExt cx="6807200" cy="1644801"/>
                  </a:xfrm>
                </p:grpSpPr>
                <p:grpSp>
                  <p:nvGrpSpPr>
                    <p:cNvPr id="27" name="Groupe 26">
                      <a:extLst>
                        <a:ext uri="{FF2B5EF4-FFF2-40B4-BE49-F238E27FC236}">
                          <a16:creationId xmlns:a16="http://schemas.microsoft.com/office/drawing/2014/main" id="{72680897-97C8-41DB-A09E-50F1C70ED150}"/>
                        </a:ext>
                      </a:extLst>
                    </p:cNvPr>
                    <p:cNvGrpSpPr/>
                    <p:nvPr/>
                  </p:nvGrpSpPr>
                  <p:grpSpPr>
                    <a:xfrm>
                      <a:off x="2482604" y="5213199"/>
                      <a:ext cx="6807200" cy="1644801"/>
                      <a:chOff x="397935" y="2372917"/>
                      <a:chExt cx="6807200" cy="2089016"/>
                    </a:xfrm>
                  </p:grpSpPr>
                  <p:sp>
                    <p:nvSpPr>
                      <p:cNvPr id="32" name="Rectangle 31">
                        <a:extLst>
                          <a:ext uri="{FF2B5EF4-FFF2-40B4-BE49-F238E27FC236}">
                            <a16:creationId xmlns:a16="http://schemas.microsoft.com/office/drawing/2014/main" id="{B4F44403-06AE-4618-AD42-7163E88FEE5F}"/>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3" name="Rectangle à coins arrondis 26">
                        <a:extLst>
                          <a:ext uri="{FF2B5EF4-FFF2-40B4-BE49-F238E27FC236}">
                            <a16:creationId xmlns:a16="http://schemas.microsoft.com/office/drawing/2014/main" id="{697D566A-DDB1-476D-81D9-999AB6E6AB53}"/>
                          </a:ext>
                        </a:extLst>
                      </p:cNvPr>
                      <p:cNvSpPr/>
                      <p:nvPr/>
                    </p:nvSpPr>
                    <p:spPr>
                      <a:xfrm>
                        <a:off x="482599" y="2409989"/>
                        <a:ext cx="1820334" cy="62187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34" name="Rectangle à coins arrondis 27">
                        <a:extLst>
                          <a:ext uri="{FF2B5EF4-FFF2-40B4-BE49-F238E27FC236}">
                            <a16:creationId xmlns:a16="http://schemas.microsoft.com/office/drawing/2014/main" id="{2A006BA9-917E-48DF-8554-A460DDE45FA9}"/>
                          </a:ext>
                        </a:extLst>
                      </p:cNvPr>
                      <p:cNvSpPr/>
                      <p:nvPr/>
                    </p:nvSpPr>
                    <p:spPr>
                      <a:xfrm>
                        <a:off x="482598" y="3848422"/>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35" name="Rectangle à coins arrondis 28">
                        <a:extLst>
                          <a:ext uri="{FF2B5EF4-FFF2-40B4-BE49-F238E27FC236}">
                            <a16:creationId xmlns:a16="http://schemas.microsoft.com/office/drawing/2014/main" id="{5625EAF8-C046-4CEC-B2A2-33D8209C45DE}"/>
                          </a:ext>
                        </a:extLst>
                      </p:cNvPr>
                      <p:cNvSpPr/>
                      <p:nvPr/>
                    </p:nvSpPr>
                    <p:spPr>
                      <a:xfrm>
                        <a:off x="3007028" y="2909998"/>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36" name="Rectangle à coins arrondis 29">
                        <a:extLst>
                          <a:ext uri="{FF2B5EF4-FFF2-40B4-BE49-F238E27FC236}">
                            <a16:creationId xmlns:a16="http://schemas.microsoft.com/office/drawing/2014/main" id="{F24D6382-187C-4EA5-993D-0DE329B4D6A9}"/>
                          </a:ext>
                        </a:extLst>
                      </p:cNvPr>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37" name="Connecteur droit avec flèche 36">
                        <a:extLst>
                          <a:ext uri="{FF2B5EF4-FFF2-40B4-BE49-F238E27FC236}">
                            <a16:creationId xmlns:a16="http://schemas.microsoft.com/office/drawing/2014/main" id="{222781CC-BEF7-435A-ADBB-1B6D760A989D}"/>
                          </a:ext>
                        </a:extLst>
                      </p:cNvPr>
                      <p:cNvCxnSpPr>
                        <a:cxnSpLocks/>
                        <a:stCxn id="33" idx="3"/>
                      </p:cNvCxnSpPr>
                      <p:nvPr/>
                    </p:nvCxnSpPr>
                    <p:spPr>
                      <a:xfrm>
                        <a:off x="2302933" y="2720926"/>
                        <a:ext cx="736600" cy="410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C5A9CC2D-2ECA-4CB8-8067-C544D2927E17}"/>
                          </a:ext>
                        </a:extLst>
                      </p:cNvPr>
                      <p:cNvCxnSpPr>
                        <a:cxnSpLocks/>
                        <a:stCxn id="34" idx="3"/>
                      </p:cNvCxnSpPr>
                      <p:nvPr/>
                    </p:nvCxnSpPr>
                    <p:spPr>
                      <a:xfrm flipV="1">
                        <a:off x="2302932" y="3552924"/>
                        <a:ext cx="3034722" cy="570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ZoneTexte 28">
                      <a:extLst>
                        <a:ext uri="{FF2B5EF4-FFF2-40B4-BE49-F238E27FC236}">
                          <a16:creationId xmlns:a16="http://schemas.microsoft.com/office/drawing/2014/main" id="{0B02E089-5BA5-417D-90B6-68CE36054838}"/>
                        </a:ext>
                      </a:extLst>
                    </p:cNvPr>
                    <p:cNvSpPr txBox="1"/>
                    <p:nvPr/>
                  </p:nvSpPr>
                  <p:spPr>
                    <a:xfrm>
                      <a:off x="4572720" y="5394866"/>
                      <a:ext cx="366153" cy="273743"/>
                    </a:xfrm>
                    <a:prstGeom prst="rect">
                      <a:avLst/>
                    </a:prstGeom>
                    <a:noFill/>
                  </p:spPr>
                  <p:txBody>
                    <a:bodyPr wrap="none" rtlCol="0">
                      <a:spAutoFit/>
                    </a:bodyPr>
                    <a:lstStyle/>
                    <a:p>
                      <a:r>
                        <a:rPr lang="fr-FR" sz="1200" dirty="0"/>
                        <a:t>.65</a:t>
                      </a:r>
                    </a:p>
                  </p:txBody>
                </p:sp>
                <p:sp>
                  <p:nvSpPr>
                    <p:cNvPr id="30" name="ZoneTexte 29">
                      <a:extLst>
                        <a:ext uri="{FF2B5EF4-FFF2-40B4-BE49-F238E27FC236}">
                          <a16:creationId xmlns:a16="http://schemas.microsoft.com/office/drawing/2014/main" id="{68D8F1FA-0130-47B0-89B8-A447C83E0252}"/>
                        </a:ext>
                      </a:extLst>
                    </p:cNvPr>
                    <p:cNvSpPr txBox="1"/>
                    <p:nvPr/>
                  </p:nvSpPr>
                  <p:spPr>
                    <a:xfrm>
                      <a:off x="7154347" y="5426412"/>
                      <a:ext cx="572105" cy="273743"/>
                    </a:xfrm>
                    <a:prstGeom prst="rect">
                      <a:avLst/>
                    </a:prstGeom>
                    <a:noFill/>
                  </p:spPr>
                  <p:txBody>
                    <a:bodyPr wrap="square" rtlCol="0">
                      <a:spAutoFit/>
                    </a:bodyPr>
                    <a:lstStyle/>
                    <a:p>
                      <a:r>
                        <a:rPr lang="fr-FR" sz="1200" dirty="0"/>
                        <a:t>.33</a:t>
                      </a:r>
                    </a:p>
                  </p:txBody>
                </p:sp>
                <p:sp>
                  <p:nvSpPr>
                    <p:cNvPr id="31" name="ZoneTexte 30">
                      <a:extLst>
                        <a:ext uri="{FF2B5EF4-FFF2-40B4-BE49-F238E27FC236}">
                          <a16:creationId xmlns:a16="http://schemas.microsoft.com/office/drawing/2014/main" id="{CF08A6A9-D268-4F00-BFF6-D95CFFDB6F62}"/>
                        </a:ext>
                      </a:extLst>
                    </p:cNvPr>
                    <p:cNvSpPr txBox="1"/>
                    <p:nvPr/>
                  </p:nvSpPr>
                  <p:spPr>
                    <a:xfrm>
                      <a:off x="5568857" y="6246198"/>
                      <a:ext cx="361042" cy="273743"/>
                    </a:xfrm>
                    <a:prstGeom prst="rect">
                      <a:avLst/>
                    </a:prstGeom>
                    <a:noFill/>
                  </p:spPr>
                  <p:txBody>
                    <a:bodyPr wrap="none" rtlCol="0">
                      <a:spAutoFit/>
                    </a:bodyPr>
                    <a:lstStyle/>
                    <a:p>
                      <a:r>
                        <a:rPr lang="fr-FR" sz="1200" dirty="0"/>
                        <a:t>.35</a:t>
                      </a:r>
                    </a:p>
                  </p:txBody>
                </p:sp>
              </p:grpSp>
              <p:sp>
                <p:nvSpPr>
                  <p:cNvPr id="40" name="Rectangle à coins arrondis 26">
                    <a:extLst>
                      <a:ext uri="{FF2B5EF4-FFF2-40B4-BE49-F238E27FC236}">
                        <a16:creationId xmlns:a16="http://schemas.microsoft.com/office/drawing/2014/main" id="{F1AF5F6C-35CC-4711-949E-36BFD5357EF3}"/>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42" name="Connecteur droit avec flèche 41">
                  <a:extLst>
                    <a:ext uri="{FF2B5EF4-FFF2-40B4-BE49-F238E27FC236}">
                      <a16:creationId xmlns:a16="http://schemas.microsoft.com/office/drawing/2014/main" id="{C6807686-7157-488F-B4BC-9AE1F792F1DA}"/>
                    </a:ext>
                  </a:extLst>
                </p:cNvPr>
                <p:cNvCxnSpPr>
                  <a:endCxn id="35" idx="1"/>
                </p:cNvCxnSpPr>
                <p:nvPr/>
              </p:nvCxnSpPr>
              <p:spPr>
                <a:xfrm flipV="1">
                  <a:off x="4703666" y="3722053"/>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ZoneTexte 42">
                  <a:extLst>
                    <a:ext uri="{FF2B5EF4-FFF2-40B4-BE49-F238E27FC236}">
                      <a16:creationId xmlns:a16="http://schemas.microsoft.com/office/drawing/2014/main" id="{B6CE9454-288D-4735-81EB-F59B81301ADB}"/>
                    </a:ext>
                  </a:extLst>
                </p:cNvPr>
                <p:cNvSpPr txBox="1"/>
                <p:nvPr/>
              </p:nvSpPr>
              <p:spPr>
                <a:xfrm>
                  <a:off x="4744359" y="3526041"/>
                  <a:ext cx="511140" cy="276999"/>
                </a:xfrm>
                <a:prstGeom prst="rect">
                  <a:avLst/>
                </a:prstGeom>
                <a:noFill/>
              </p:spPr>
              <p:txBody>
                <a:bodyPr wrap="square" rtlCol="0">
                  <a:spAutoFit/>
                </a:bodyPr>
                <a:lstStyle/>
                <a:p>
                  <a:r>
                    <a:rPr lang="fr-FR" sz="1200" dirty="0"/>
                    <a:t>.29</a:t>
                  </a:r>
                </a:p>
              </p:txBody>
            </p:sp>
          </p:grpSp>
          <p:sp>
            <p:nvSpPr>
              <p:cNvPr id="170" name="Rectangle 169">
                <a:extLst>
                  <a:ext uri="{FF2B5EF4-FFF2-40B4-BE49-F238E27FC236}">
                    <a16:creationId xmlns:a16="http://schemas.microsoft.com/office/drawing/2014/main" id="{C6F86576-766E-450D-A663-C425B68991CE}"/>
                  </a:ext>
                </a:extLst>
              </p:cNvPr>
              <p:cNvSpPr/>
              <p:nvPr/>
            </p:nvSpPr>
            <p:spPr>
              <a:xfrm>
                <a:off x="3468573" y="971420"/>
                <a:ext cx="914400" cy="421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CP</a:t>
                </a:r>
                <a:endParaRPr lang="en-US" dirty="0"/>
              </a:p>
            </p:txBody>
          </p:sp>
        </p:grpSp>
        <p:cxnSp>
          <p:nvCxnSpPr>
            <p:cNvPr id="173" name="Connecteur droit avec flèche 172">
              <a:extLst>
                <a:ext uri="{FF2B5EF4-FFF2-40B4-BE49-F238E27FC236}">
                  <a16:creationId xmlns:a16="http://schemas.microsoft.com/office/drawing/2014/main" id="{19642B43-1E2C-44C7-847B-669C1030F0BA}"/>
                </a:ext>
              </a:extLst>
            </p:cNvPr>
            <p:cNvCxnSpPr>
              <a:cxnSpLocks/>
            </p:cNvCxnSpPr>
            <p:nvPr/>
          </p:nvCxnSpPr>
          <p:spPr>
            <a:xfrm>
              <a:off x="2533183" y="1385152"/>
              <a:ext cx="3829396" cy="388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Connecteur droit avec flèche 173">
              <a:extLst>
                <a:ext uri="{FF2B5EF4-FFF2-40B4-BE49-F238E27FC236}">
                  <a16:creationId xmlns:a16="http://schemas.microsoft.com/office/drawing/2014/main" id="{E6F55FF2-EAC9-43DD-A95C-03A57681D057}"/>
                </a:ext>
              </a:extLst>
            </p:cNvPr>
            <p:cNvCxnSpPr>
              <a:cxnSpLocks/>
            </p:cNvCxnSpPr>
            <p:nvPr/>
          </p:nvCxnSpPr>
          <p:spPr>
            <a:xfrm flipV="1">
              <a:off x="2507294" y="2100724"/>
              <a:ext cx="3036159" cy="75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5" name="ZoneTexte 174">
              <a:extLst>
                <a:ext uri="{FF2B5EF4-FFF2-40B4-BE49-F238E27FC236}">
                  <a16:creationId xmlns:a16="http://schemas.microsoft.com/office/drawing/2014/main" id="{0B6DAF34-9EBE-459A-B36F-923574D8F96E}"/>
                </a:ext>
              </a:extLst>
            </p:cNvPr>
            <p:cNvSpPr txBox="1"/>
            <p:nvPr/>
          </p:nvSpPr>
          <p:spPr>
            <a:xfrm>
              <a:off x="2805552" y="2086714"/>
              <a:ext cx="504005" cy="276999"/>
            </a:xfrm>
            <a:prstGeom prst="rect">
              <a:avLst/>
            </a:prstGeom>
            <a:noFill/>
          </p:spPr>
          <p:txBody>
            <a:bodyPr wrap="square" rtlCol="0">
              <a:spAutoFit/>
            </a:bodyPr>
            <a:lstStyle/>
            <a:p>
              <a:r>
                <a:rPr lang="fr-FR" sz="1200" dirty="0"/>
                <a:t>.25</a:t>
              </a:r>
            </a:p>
          </p:txBody>
        </p:sp>
      </p:grpSp>
      <p:sp>
        <p:nvSpPr>
          <p:cNvPr id="70" name="Espace réservé du contenu 2">
            <a:extLst>
              <a:ext uri="{FF2B5EF4-FFF2-40B4-BE49-F238E27FC236}">
                <a16:creationId xmlns:a16="http://schemas.microsoft.com/office/drawing/2014/main" id="{388B69D5-5F5B-48D4-BC4B-15A2B6695AB5}"/>
              </a:ext>
            </a:extLst>
          </p:cNvPr>
          <p:cNvSpPr txBox="1">
            <a:spLocks/>
          </p:cNvSpPr>
          <p:nvPr/>
        </p:nvSpPr>
        <p:spPr>
          <a:xfrm>
            <a:off x="690354" y="155369"/>
            <a:ext cx="10293553" cy="779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endParaRPr lang="fr-FR" sz="3200" dirty="0">
              <a:solidFill>
                <a:srgbClr val="0070C0"/>
              </a:solidFill>
            </a:endParaRPr>
          </a:p>
        </p:txBody>
      </p:sp>
      <p:cxnSp>
        <p:nvCxnSpPr>
          <p:cNvPr id="71" name="Connecteur droit 70">
            <a:extLst>
              <a:ext uri="{FF2B5EF4-FFF2-40B4-BE49-F238E27FC236}">
                <a16:creationId xmlns:a16="http://schemas.microsoft.com/office/drawing/2014/main" id="{113667C5-3E25-43A1-9DC2-70BF0806F80B}"/>
              </a:ext>
            </a:extLst>
          </p:cNvPr>
          <p:cNvCxnSpPr/>
          <p:nvPr/>
        </p:nvCxnSpPr>
        <p:spPr>
          <a:xfrm flipV="1">
            <a:off x="353679" y="740114"/>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50" name="ZoneTexte 49">
            <a:extLst>
              <a:ext uri="{FF2B5EF4-FFF2-40B4-BE49-F238E27FC236}">
                <a16:creationId xmlns:a16="http://schemas.microsoft.com/office/drawing/2014/main" id="{969A7529-5BE7-47D1-BE7C-773AED407963}"/>
              </a:ext>
            </a:extLst>
          </p:cNvPr>
          <p:cNvSpPr txBox="1"/>
          <p:nvPr/>
        </p:nvSpPr>
        <p:spPr>
          <a:xfrm>
            <a:off x="0" y="6596206"/>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grpSp>
        <p:nvGrpSpPr>
          <p:cNvPr id="4" name="Groupe 3">
            <a:extLst>
              <a:ext uri="{FF2B5EF4-FFF2-40B4-BE49-F238E27FC236}">
                <a16:creationId xmlns:a16="http://schemas.microsoft.com/office/drawing/2014/main" id="{D1163DF0-1D60-48C9-83C7-2615F001413A}"/>
              </a:ext>
            </a:extLst>
          </p:cNvPr>
          <p:cNvGrpSpPr/>
          <p:nvPr/>
        </p:nvGrpSpPr>
        <p:grpSpPr>
          <a:xfrm>
            <a:off x="84185" y="3768880"/>
            <a:ext cx="6192089" cy="2608357"/>
            <a:chOff x="4945336" y="2979577"/>
            <a:chExt cx="7017919" cy="1818025"/>
          </a:xfrm>
        </p:grpSpPr>
        <p:grpSp>
          <p:nvGrpSpPr>
            <p:cNvPr id="127" name="Groupe 126">
              <a:extLst>
                <a:ext uri="{FF2B5EF4-FFF2-40B4-BE49-F238E27FC236}">
                  <a16:creationId xmlns:a16="http://schemas.microsoft.com/office/drawing/2014/main" id="{9501A55C-1FC6-4B8D-9128-351D3E5A11FE}"/>
                </a:ext>
              </a:extLst>
            </p:cNvPr>
            <p:cNvGrpSpPr/>
            <p:nvPr/>
          </p:nvGrpSpPr>
          <p:grpSpPr>
            <a:xfrm>
              <a:off x="4945336" y="3133235"/>
              <a:ext cx="7017919" cy="1664367"/>
              <a:chOff x="2698842" y="3074916"/>
              <a:chExt cx="7017919" cy="1664367"/>
            </a:xfrm>
          </p:grpSpPr>
          <p:grpSp>
            <p:nvGrpSpPr>
              <p:cNvPr id="128" name="Groupe 127">
                <a:extLst>
                  <a:ext uri="{FF2B5EF4-FFF2-40B4-BE49-F238E27FC236}">
                    <a16:creationId xmlns:a16="http://schemas.microsoft.com/office/drawing/2014/main" id="{6299A916-73B2-4B44-8FEB-871DF444C4DC}"/>
                  </a:ext>
                </a:extLst>
              </p:cNvPr>
              <p:cNvGrpSpPr/>
              <p:nvPr/>
            </p:nvGrpSpPr>
            <p:grpSpPr>
              <a:xfrm>
                <a:off x="2698842" y="3074916"/>
                <a:ext cx="7017919" cy="1664367"/>
                <a:chOff x="2698842" y="3074916"/>
                <a:chExt cx="7017919" cy="1664367"/>
              </a:xfrm>
            </p:grpSpPr>
            <p:grpSp>
              <p:nvGrpSpPr>
                <p:cNvPr id="131" name="Groupe 130">
                  <a:extLst>
                    <a:ext uri="{FF2B5EF4-FFF2-40B4-BE49-F238E27FC236}">
                      <a16:creationId xmlns:a16="http://schemas.microsoft.com/office/drawing/2014/main" id="{BBB2B045-3369-45E7-BFFD-F117AF4F62B9}"/>
                    </a:ext>
                  </a:extLst>
                </p:cNvPr>
                <p:cNvGrpSpPr/>
                <p:nvPr/>
              </p:nvGrpSpPr>
              <p:grpSpPr>
                <a:xfrm>
                  <a:off x="2698842" y="3074916"/>
                  <a:ext cx="7017919" cy="1664367"/>
                  <a:chOff x="2448980" y="5223944"/>
                  <a:chExt cx="6807198" cy="1644801"/>
                </a:xfrm>
              </p:grpSpPr>
              <p:grpSp>
                <p:nvGrpSpPr>
                  <p:cNvPr id="133" name="Groupe 132">
                    <a:extLst>
                      <a:ext uri="{FF2B5EF4-FFF2-40B4-BE49-F238E27FC236}">
                        <a16:creationId xmlns:a16="http://schemas.microsoft.com/office/drawing/2014/main" id="{A62324C1-2F70-4F2B-AC76-F907933D03B7}"/>
                      </a:ext>
                    </a:extLst>
                  </p:cNvPr>
                  <p:cNvGrpSpPr/>
                  <p:nvPr/>
                </p:nvGrpSpPr>
                <p:grpSpPr>
                  <a:xfrm>
                    <a:off x="2448980" y="5223944"/>
                    <a:ext cx="6807198" cy="1644801"/>
                    <a:chOff x="2482604" y="5213199"/>
                    <a:chExt cx="6807200" cy="1644801"/>
                  </a:xfrm>
                </p:grpSpPr>
                <p:grpSp>
                  <p:nvGrpSpPr>
                    <p:cNvPr id="135" name="Groupe 134">
                      <a:extLst>
                        <a:ext uri="{FF2B5EF4-FFF2-40B4-BE49-F238E27FC236}">
                          <a16:creationId xmlns:a16="http://schemas.microsoft.com/office/drawing/2014/main" id="{2A3DD4F7-0B94-4A2D-931D-F978363B73BC}"/>
                        </a:ext>
                      </a:extLst>
                    </p:cNvPr>
                    <p:cNvGrpSpPr/>
                    <p:nvPr/>
                  </p:nvGrpSpPr>
                  <p:grpSpPr>
                    <a:xfrm>
                      <a:off x="2482604" y="5213199"/>
                      <a:ext cx="6807200" cy="1644801"/>
                      <a:chOff x="397935" y="2372917"/>
                      <a:chExt cx="6807200" cy="2089016"/>
                    </a:xfrm>
                  </p:grpSpPr>
                  <p:sp>
                    <p:nvSpPr>
                      <p:cNvPr id="140" name="Rectangle 139">
                        <a:extLst>
                          <a:ext uri="{FF2B5EF4-FFF2-40B4-BE49-F238E27FC236}">
                            <a16:creationId xmlns:a16="http://schemas.microsoft.com/office/drawing/2014/main" id="{9255911A-9B92-4E7D-9F4C-1A03B1850492}"/>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41" name="Rectangle à coins arrondis 26">
                        <a:extLst>
                          <a:ext uri="{FF2B5EF4-FFF2-40B4-BE49-F238E27FC236}">
                            <a16:creationId xmlns:a16="http://schemas.microsoft.com/office/drawing/2014/main" id="{D05E9E8B-F9BF-41DD-8AA6-35581D684D4E}"/>
                          </a:ext>
                        </a:extLst>
                      </p:cNvPr>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42" name="Rectangle à coins arrondis 27">
                        <a:extLst>
                          <a:ext uri="{FF2B5EF4-FFF2-40B4-BE49-F238E27FC236}">
                            <a16:creationId xmlns:a16="http://schemas.microsoft.com/office/drawing/2014/main" id="{A757108C-8300-48B7-9FC8-F6EAC8A15CED}"/>
                          </a:ext>
                        </a:extLst>
                      </p:cNvPr>
                      <p:cNvSpPr/>
                      <p:nvPr/>
                    </p:nvSpPr>
                    <p:spPr>
                      <a:xfrm>
                        <a:off x="482598" y="3848422"/>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43" name="Rectangle à coins arrondis 28">
                        <a:extLst>
                          <a:ext uri="{FF2B5EF4-FFF2-40B4-BE49-F238E27FC236}">
                            <a16:creationId xmlns:a16="http://schemas.microsoft.com/office/drawing/2014/main" id="{D31BF3E2-E89C-4B5B-9C35-C27CE836A6E4}"/>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44" name="Rectangle à coins arrondis 29">
                        <a:extLst>
                          <a:ext uri="{FF2B5EF4-FFF2-40B4-BE49-F238E27FC236}">
                            <a16:creationId xmlns:a16="http://schemas.microsoft.com/office/drawing/2014/main" id="{92D678AF-3DFA-421F-9EB4-B415BD997F17}"/>
                          </a:ext>
                        </a:extLst>
                      </p:cNvPr>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45" name="Connecteur droit avec flèche 144">
                        <a:extLst>
                          <a:ext uri="{FF2B5EF4-FFF2-40B4-BE49-F238E27FC236}">
                            <a16:creationId xmlns:a16="http://schemas.microsoft.com/office/drawing/2014/main" id="{6B157FD8-2874-48B3-A048-6C303028FD56}"/>
                          </a:ext>
                        </a:extLst>
                      </p:cNvPr>
                      <p:cNvCxnSpPr>
                        <a:stCxn id="141"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Connecteur droit avec flèche 145">
                        <a:extLst>
                          <a:ext uri="{FF2B5EF4-FFF2-40B4-BE49-F238E27FC236}">
                            <a16:creationId xmlns:a16="http://schemas.microsoft.com/office/drawing/2014/main" id="{BCDA660D-BE3C-4ABD-B936-744C76058EA3}"/>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necteur droit avec flèche 146">
                        <a:extLst>
                          <a:ext uri="{FF2B5EF4-FFF2-40B4-BE49-F238E27FC236}">
                            <a16:creationId xmlns:a16="http://schemas.microsoft.com/office/drawing/2014/main" id="{19135929-0C52-4F3C-9E29-7911849E53DB}"/>
                          </a:ext>
                        </a:extLst>
                      </p:cNvPr>
                      <p:cNvCxnSpPr>
                        <a:cxnSpLocks/>
                      </p:cNvCxnSpPr>
                      <p:nvPr/>
                    </p:nvCxnSpPr>
                    <p:spPr>
                      <a:xfrm flipV="1">
                        <a:off x="2282491" y="3637815"/>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6" name="ZoneTexte 135">
                      <a:extLst>
                        <a:ext uri="{FF2B5EF4-FFF2-40B4-BE49-F238E27FC236}">
                          <a16:creationId xmlns:a16="http://schemas.microsoft.com/office/drawing/2014/main" id="{708FA4D1-62F6-4A66-8D2A-935A71D0A704}"/>
                        </a:ext>
                      </a:extLst>
                    </p:cNvPr>
                    <p:cNvSpPr txBox="1"/>
                    <p:nvPr/>
                  </p:nvSpPr>
                  <p:spPr>
                    <a:xfrm>
                      <a:off x="4476502" y="6119131"/>
                      <a:ext cx="361042" cy="273743"/>
                    </a:xfrm>
                    <a:prstGeom prst="rect">
                      <a:avLst/>
                    </a:prstGeom>
                    <a:noFill/>
                  </p:spPr>
                  <p:txBody>
                    <a:bodyPr wrap="none" rtlCol="0">
                      <a:spAutoFit/>
                    </a:bodyPr>
                    <a:lstStyle/>
                    <a:p>
                      <a:r>
                        <a:rPr lang="fr-FR" sz="1200" dirty="0"/>
                        <a:t>.18</a:t>
                      </a:r>
                    </a:p>
                  </p:txBody>
                </p:sp>
                <p:sp>
                  <p:nvSpPr>
                    <p:cNvPr id="137" name="ZoneTexte 136">
                      <a:extLst>
                        <a:ext uri="{FF2B5EF4-FFF2-40B4-BE49-F238E27FC236}">
                          <a16:creationId xmlns:a16="http://schemas.microsoft.com/office/drawing/2014/main" id="{C6EC2EC0-DE48-4997-AB91-6791EA6688F0}"/>
                        </a:ext>
                      </a:extLst>
                    </p:cNvPr>
                    <p:cNvSpPr txBox="1"/>
                    <p:nvPr/>
                  </p:nvSpPr>
                  <p:spPr>
                    <a:xfrm>
                      <a:off x="4572720" y="5394866"/>
                      <a:ext cx="361042" cy="273743"/>
                    </a:xfrm>
                    <a:prstGeom prst="rect">
                      <a:avLst/>
                    </a:prstGeom>
                    <a:noFill/>
                  </p:spPr>
                  <p:txBody>
                    <a:bodyPr wrap="none" rtlCol="0">
                      <a:spAutoFit/>
                    </a:bodyPr>
                    <a:lstStyle/>
                    <a:p>
                      <a:r>
                        <a:rPr lang="fr-FR" sz="1200" dirty="0"/>
                        <a:t>.50</a:t>
                      </a:r>
                    </a:p>
                  </p:txBody>
                </p:sp>
                <p:sp>
                  <p:nvSpPr>
                    <p:cNvPr id="138" name="ZoneTexte 137">
                      <a:extLst>
                        <a:ext uri="{FF2B5EF4-FFF2-40B4-BE49-F238E27FC236}">
                          <a16:creationId xmlns:a16="http://schemas.microsoft.com/office/drawing/2014/main" id="{D42EBCE2-40F0-4F87-964F-DD6F34D47144}"/>
                        </a:ext>
                      </a:extLst>
                    </p:cNvPr>
                    <p:cNvSpPr txBox="1"/>
                    <p:nvPr/>
                  </p:nvSpPr>
                  <p:spPr>
                    <a:xfrm>
                      <a:off x="6905831" y="5781748"/>
                      <a:ext cx="361042" cy="273743"/>
                    </a:xfrm>
                    <a:prstGeom prst="rect">
                      <a:avLst/>
                    </a:prstGeom>
                    <a:noFill/>
                  </p:spPr>
                  <p:txBody>
                    <a:bodyPr wrap="none" rtlCol="0">
                      <a:spAutoFit/>
                    </a:bodyPr>
                    <a:lstStyle/>
                    <a:p>
                      <a:r>
                        <a:rPr lang="fr-FR" sz="1200" dirty="0"/>
                        <a:t>.46</a:t>
                      </a:r>
                    </a:p>
                  </p:txBody>
                </p:sp>
                <p:sp>
                  <p:nvSpPr>
                    <p:cNvPr id="139" name="ZoneTexte 138">
                      <a:extLst>
                        <a:ext uri="{FF2B5EF4-FFF2-40B4-BE49-F238E27FC236}">
                          <a16:creationId xmlns:a16="http://schemas.microsoft.com/office/drawing/2014/main" id="{CCBE9511-BC00-4A3E-BFA8-B1B8BA37FBFF}"/>
                        </a:ext>
                      </a:extLst>
                    </p:cNvPr>
                    <p:cNvSpPr txBox="1"/>
                    <p:nvPr/>
                  </p:nvSpPr>
                  <p:spPr>
                    <a:xfrm>
                      <a:off x="5568857" y="6284401"/>
                      <a:ext cx="361042" cy="273743"/>
                    </a:xfrm>
                    <a:prstGeom prst="rect">
                      <a:avLst/>
                    </a:prstGeom>
                    <a:noFill/>
                  </p:spPr>
                  <p:txBody>
                    <a:bodyPr wrap="none" rtlCol="0">
                      <a:spAutoFit/>
                    </a:bodyPr>
                    <a:lstStyle/>
                    <a:p>
                      <a:r>
                        <a:rPr lang="fr-FR" sz="1200" dirty="0"/>
                        <a:t>.37</a:t>
                      </a:r>
                    </a:p>
                  </p:txBody>
                </p:sp>
              </p:grpSp>
              <p:cxnSp>
                <p:nvCxnSpPr>
                  <p:cNvPr id="134" name="Connecteur droit avec flèche 133">
                    <a:extLst>
                      <a:ext uri="{FF2B5EF4-FFF2-40B4-BE49-F238E27FC236}">
                        <a16:creationId xmlns:a16="http://schemas.microsoft.com/office/drawing/2014/main" id="{FBF5EEA4-0F17-450E-976F-009D5A48F2E9}"/>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2" name="Rectangle à coins arrondis 26">
                  <a:extLst>
                    <a:ext uri="{FF2B5EF4-FFF2-40B4-BE49-F238E27FC236}">
                      <a16:creationId xmlns:a16="http://schemas.microsoft.com/office/drawing/2014/main" id="{F22241F5-F248-4C3E-AA21-F42411CD38C0}"/>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29" name="Connecteur droit avec flèche 128">
                <a:extLst>
                  <a:ext uri="{FF2B5EF4-FFF2-40B4-BE49-F238E27FC236}">
                    <a16:creationId xmlns:a16="http://schemas.microsoft.com/office/drawing/2014/main" id="{8F3C5AB1-87BE-4DE8-AD19-26635AF5FBEB}"/>
                  </a:ext>
                </a:extLst>
              </p:cNvPr>
              <p:cNvCxnSpPr>
                <a:endCxn id="143"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ZoneTexte 129">
                <a:extLst>
                  <a:ext uri="{FF2B5EF4-FFF2-40B4-BE49-F238E27FC236}">
                    <a16:creationId xmlns:a16="http://schemas.microsoft.com/office/drawing/2014/main" id="{D12DF4FC-DFB3-4F0D-A6E3-E18AB1CEEC9A}"/>
                  </a:ext>
                </a:extLst>
              </p:cNvPr>
              <p:cNvSpPr txBox="1"/>
              <p:nvPr/>
            </p:nvSpPr>
            <p:spPr>
              <a:xfrm>
                <a:off x="4845433" y="3625394"/>
                <a:ext cx="511140" cy="276999"/>
              </a:xfrm>
              <a:prstGeom prst="rect">
                <a:avLst/>
              </a:prstGeom>
              <a:noFill/>
            </p:spPr>
            <p:txBody>
              <a:bodyPr wrap="square" rtlCol="0">
                <a:spAutoFit/>
              </a:bodyPr>
              <a:lstStyle/>
              <a:p>
                <a:r>
                  <a:rPr lang="fr-FR" sz="1200" dirty="0"/>
                  <a:t>.36</a:t>
                </a:r>
              </a:p>
            </p:txBody>
          </p:sp>
        </p:grpSp>
        <p:sp>
          <p:nvSpPr>
            <p:cNvPr id="2" name="Rectangle 1">
              <a:extLst>
                <a:ext uri="{FF2B5EF4-FFF2-40B4-BE49-F238E27FC236}">
                  <a16:creationId xmlns:a16="http://schemas.microsoft.com/office/drawing/2014/main" id="{EC3CACD1-50C0-4AA9-827D-56EC07A4181B}"/>
                </a:ext>
              </a:extLst>
            </p:cNvPr>
            <p:cNvSpPr/>
            <p:nvPr/>
          </p:nvSpPr>
          <p:spPr>
            <a:xfrm>
              <a:off x="8697858" y="2979577"/>
              <a:ext cx="914400" cy="384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CE2</a:t>
              </a:r>
              <a:endParaRPr lang="en-US" dirty="0"/>
            </a:p>
          </p:txBody>
        </p:sp>
      </p:grpSp>
      <p:grpSp>
        <p:nvGrpSpPr>
          <p:cNvPr id="5" name="Groupe 4">
            <a:extLst>
              <a:ext uri="{FF2B5EF4-FFF2-40B4-BE49-F238E27FC236}">
                <a16:creationId xmlns:a16="http://schemas.microsoft.com/office/drawing/2014/main" id="{7EC02A4B-7E38-4D51-A053-F94C08B44512}"/>
              </a:ext>
            </a:extLst>
          </p:cNvPr>
          <p:cNvGrpSpPr/>
          <p:nvPr/>
        </p:nvGrpSpPr>
        <p:grpSpPr>
          <a:xfrm>
            <a:off x="6276274" y="3702821"/>
            <a:ext cx="5877385" cy="2672390"/>
            <a:chOff x="5019532" y="4874743"/>
            <a:chExt cx="7044108" cy="1859962"/>
          </a:xfrm>
        </p:grpSpPr>
        <p:grpSp>
          <p:nvGrpSpPr>
            <p:cNvPr id="148" name="Groupe 147">
              <a:extLst>
                <a:ext uri="{FF2B5EF4-FFF2-40B4-BE49-F238E27FC236}">
                  <a16:creationId xmlns:a16="http://schemas.microsoft.com/office/drawing/2014/main" id="{D24E872D-3FAE-424C-8C94-5BA0BBFC8ADD}"/>
                </a:ext>
              </a:extLst>
            </p:cNvPr>
            <p:cNvGrpSpPr/>
            <p:nvPr/>
          </p:nvGrpSpPr>
          <p:grpSpPr>
            <a:xfrm>
              <a:off x="5019532" y="5070338"/>
              <a:ext cx="7044108" cy="1664367"/>
              <a:chOff x="2698842" y="3074916"/>
              <a:chExt cx="7044108" cy="1664367"/>
            </a:xfrm>
          </p:grpSpPr>
          <p:grpSp>
            <p:nvGrpSpPr>
              <p:cNvPr id="149" name="Groupe 148">
                <a:extLst>
                  <a:ext uri="{FF2B5EF4-FFF2-40B4-BE49-F238E27FC236}">
                    <a16:creationId xmlns:a16="http://schemas.microsoft.com/office/drawing/2014/main" id="{EE071375-0722-40EE-9EE6-FE8026924698}"/>
                  </a:ext>
                </a:extLst>
              </p:cNvPr>
              <p:cNvGrpSpPr/>
              <p:nvPr/>
            </p:nvGrpSpPr>
            <p:grpSpPr>
              <a:xfrm>
                <a:off x="2698842" y="3074916"/>
                <a:ext cx="7044108" cy="1664367"/>
                <a:chOff x="2698842" y="3074916"/>
                <a:chExt cx="7044108" cy="1664367"/>
              </a:xfrm>
            </p:grpSpPr>
            <p:grpSp>
              <p:nvGrpSpPr>
                <p:cNvPr id="152" name="Groupe 151">
                  <a:extLst>
                    <a:ext uri="{FF2B5EF4-FFF2-40B4-BE49-F238E27FC236}">
                      <a16:creationId xmlns:a16="http://schemas.microsoft.com/office/drawing/2014/main" id="{AE2E9E11-AF30-459B-A968-19E39F156947}"/>
                    </a:ext>
                  </a:extLst>
                </p:cNvPr>
                <p:cNvGrpSpPr/>
                <p:nvPr/>
              </p:nvGrpSpPr>
              <p:grpSpPr>
                <a:xfrm>
                  <a:off x="2698842" y="3074916"/>
                  <a:ext cx="7044108" cy="1664367"/>
                  <a:chOff x="2448980" y="5223944"/>
                  <a:chExt cx="6832601" cy="1644801"/>
                </a:xfrm>
              </p:grpSpPr>
              <p:grpSp>
                <p:nvGrpSpPr>
                  <p:cNvPr id="154" name="Groupe 153">
                    <a:extLst>
                      <a:ext uri="{FF2B5EF4-FFF2-40B4-BE49-F238E27FC236}">
                        <a16:creationId xmlns:a16="http://schemas.microsoft.com/office/drawing/2014/main" id="{686E45AA-D9FF-4253-B457-672B8F97ECA9}"/>
                      </a:ext>
                    </a:extLst>
                  </p:cNvPr>
                  <p:cNvGrpSpPr/>
                  <p:nvPr/>
                </p:nvGrpSpPr>
                <p:grpSpPr>
                  <a:xfrm>
                    <a:off x="2448980" y="5223944"/>
                    <a:ext cx="6832601" cy="1644801"/>
                    <a:chOff x="2482604" y="5213199"/>
                    <a:chExt cx="6832603" cy="1644801"/>
                  </a:xfrm>
                </p:grpSpPr>
                <p:grpSp>
                  <p:nvGrpSpPr>
                    <p:cNvPr id="156" name="Groupe 155">
                      <a:extLst>
                        <a:ext uri="{FF2B5EF4-FFF2-40B4-BE49-F238E27FC236}">
                          <a16:creationId xmlns:a16="http://schemas.microsoft.com/office/drawing/2014/main" id="{7D8B9183-4CEE-4ACC-92C3-5C11A54C17A1}"/>
                        </a:ext>
                      </a:extLst>
                    </p:cNvPr>
                    <p:cNvGrpSpPr/>
                    <p:nvPr/>
                  </p:nvGrpSpPr>
                  <p:grpSpPr>
                    <a:xfrm>
                      <a:off x="2482604" y="5213199"/>
                      <a:ext cx="6832603" cy="1644801"/>
                      <a:chOff x="397935" y="2372917"/>
                      <a:chExt cx="6832603" cy="2089016"/>
                    </a:xfrm>
                  </p:grpSpPr>
                  <p:sp>
                    <p:nvSpPr>
                      <p:cNvPr id="161" name="Rectangle 160">
                        <a:extLst>
                          <a:ext uri="{FF2B5EF4-FFF2-40B4-BE49-F238E27FC236}">
                            <a16:creationId xmlns:a16="http://schemas.microsoft.com/office/drawing/2014/main" id="{432C156F-EB45-412F-ACE4-66C2CBC24685}"/>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62" name="Rectangle à coins arrondis 26">
                        <a:extLst>
                          <a:ext uri="{FF2B5EF4-FFF2-40B4-BE49-F238E27FC236}">
                            <a16:creationId xmlns:a16="http://schemas.microsoft.com/office/drawing/2014/main" id="{346597A7-BE32-4232-A6A7-D609327797FE}"/>
                          </a:ext>
                        </a:extLst>
                      </p:cNvPr>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63" name="Rectangle à coins arrondis 27">
                        <a:extLst>
                          <a:ext uri="{FF2B5EF4-FFF2-40B4-BE49-F238E27FC236}">
                            <a16:creationId xmlns:a16="http://schemas.microsoft.com/office/drawing/2014/main" id="{7092E1ED-8828-4004-9FA9-B430413A04B1}"/>
                          </a:ext>
                        </a:extLst>
                      </p:cNvPr>
                      <p:cNvSpPr/>
                      <p:nvPr/>
                    </p:nvSpPr>
                    <p:spPr>
                      <a:xfrm>
                        <a:off x="482598" y="3848422"/>
                        <a:ext cx="190923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64" name="Rectangle à coins arrondis 28">
                        <a:extLst>
                          <a:ext uri="{FF2B5EF4-FFF2-40B4-BE49-F238E27FC236}">
                            <a16:creationId xmlns:a16="http://schemas.microsoft.com/office/drawing/2014/main" id="{DF7A194F-9983-40DE-8461-5A7F6E0A1CCD}"/>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65" name="Rectangle à coins arrondis 29">
                        <a:extLst>
                          <a:ext uri="{FF2B5EF4-FFF2-40B4-BE49-F238E27FC236}">
                            <a16:creationId xmlns:a16="http://schemas.microsoft.com/office/drawing/2014/main" id="{6BD82C47-BA37-41F3-B318-7681F672F65D}"/>
                          </a:ext>
                        </a:extLst>
                      </p:cNvPr>
                      <p:cNvSpPr/>
                      <p:nvPr/>
                    </p:nvSpPr>
                    <p:spPr>
                      <a:xfrm>
                        <a:off x="5312833" y="3077389"/>
                        <a:ext cx="191770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66" name="Connecteur droit avec flèche 165">
                        <a:extLst>
                          <a:ext uri="{FF2B5EF4-FFF2-40B4-BE49-F238E27FC236}">
                            <a16:creationId xmlns:a16="http://schemas.microsoft.com/office/drawing/2014/main" id="{F256FA0F-5D7C-4CE6-928B-CDDF18EA50E7}"/>
                          </a:ext>
                        </a:extLst>
                      </p:cNvPr>
                      <p:cNvCxnSpPr>
                        <a:stCxn id="162"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Connecteur droit avec flèche 166">
                        <a:extLst>
                          <a:ext uri="{FF2B5EF4-FFF2-40B4-BE49-F238E27FC236}">
                            <a16:creationId xmlns:a16="http://schemas.microsoft.com/office/drawing/2014/main" id="{70013172-160E-4AEF-8625-B006001C0FDA}"/>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Connecteur droit avec flèche 167">
                        <a:extLst>
                          <a:ext uri="{FF2B5EF4-FFF2-40B4-BE49-F238E27FC236}">
                            <a16:creationId xmlns:a16="http://schemas.microsoft.com/office/drawing/2014/main" id="{4B1B040C-9C5D-49BB-B2CF-50AA669B985D}"/>
                          </a:ext>
                        </a:extLst>
                      </p:cNvPr>
                      <p:cNvCxnSpPr>
                        <a:cxnSpLocks/>
                      </p:cNvCxnSpPr>
                      <p:nvPr/>
                    </p:nvCxnSpPr>
                    <p:spPr>
                      <a:xfrm flipV="1">
                        <a:off x="2322895" y="3621936"/>
                        <a:ext cx="3001433" cy="4262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7" name="ZoneTexte 156">
                      <a:extLst>
                        <a:ext uri="{FF2B5EF4-FFF2-40B4-BE49-F238E27FC236}">
                          <a16:creationId xmlns:a16="http://schemas.microsoft.com/office/drawing/2014/main" id="{FA6CF34A-FC42-4162-9183-CC5EFCC25D4F}"/>
                        </a:ext>
                      </a:extLst>
                    </p:cNvPr>
                    <p:cNvSpPr txBox="1"/>
                    <p:nvPr/>
                  </p:nvSpPr>
                  <p:spPr>
                    <a:xfrm>
                      <a:off x="4476502" y="6119131"/>
                      <a:ext cx="361042" cy="273743"/>
                    </a:xfrm>
                    <a:prstGeom prst="rect">
                      <a:avLst/>
                    </a:prstGeom>
                    <a:noFill/>
                  </p:spPr>
                  <p:txBody>
                    <a:bodyPr wrap="none" rtlCol="0">
                      <a:spAutoFit/>
                    </a:bodyPr>
                    <a:lstStyle/>
                    <a:p>
                      <a:r>
                        <a:rPr lang="fr-FR" sz="1200" dirty="0"/>
                        <a:t>.13</a:t>
                      </a:r>
                    </a:p>
                  </p:txBody>
                </p:sp>
                <p:sp>
                  <p:nvSpPr>
                    <p:cNvPr id="158" name="ZoneTexte 157">
                      <a:extLst>
                        <a:ext uri="{FF2B5EF4-FFF2-40B4-BE49-F238E27FC236}">
                          <a16:creationId xmlns:a16="http://schemas.microsoft.com/office/drawing/2014/main" id="{091F932E-6159-41FC-99BA-700D9BB67D26}"/>
                        </a:ext>
                      </a:extLst>
                    </p:cNvPr>
                    <p:cNvSpPr txBox="1"/>
                    <p:nvPr/>
                  </p:nvSpPr>
                  <p:spPr>
                    <a:xfrm>
                      <a:off x="4572720" y="5394866"/>
                      <a:ext cx="361042" cy="273743"/>
                    </a:xfrm>
                    <a:prstGeom prst="rect">
                      <a:avLst/>
                    </a:prstGeom>
                    <a:noFill/>
                  </p:spPr>
                  <p:txBody>
                    <a:bodyPr wrap="none" rtlCol="0">
                      <a:spAutoFit/>
                    </a:bodyPr>
                    <a:lstStyle/>
                    <a:p>
                      <a:r>
                        <a:rPr lang="fr-FR" sz="1200" dirty="0"/>
                        <a:t>.56</a:t>
                      </a:r>
                    </a:p>
                  </p:txBody>
                </p:sp>
                <p:sp>
                  <p:nvSpPr>
                    <p:cNvPr id="159" name="ZoneTexte 158">
                      <a:extLst>
                        <a:ext uri="{FF2B5EF4-FFF2-40B4-BE49-F238E27FC236}">
                          <a16:creationId xmlns:a16="http://schemas.microsoft.com/office/drawing/2014/main" id="{450D758E-EFE9-4BA2-B998-651578D1A111}"/>
                        </a:ext>
                      </a:extLst>
                    </p:cNvPr>
                    <p:cNvSpPr txBox="1"/>
                    <p:nvPr/>
                  </p:nvSpPr>
                  <p:spPr>
                    <a:xfrm>
                      <a:off x="6905831" y="5781748"/>
                      <a:ext cx="361042" cy="273743"/>
                    </a:xfrm>
                    <a:prstGeom prst="rect">
                      <a:avLst/>
                    </a:prstGeom>
                    <a:noFill/>
                  </p:spPr>
                  <p:txBody>
                    <a:bodyPr wrap="none" rtlCol="0">
                      <a:spAutoFit/>
                    </a:bodyPr>
                    <a:lstStyle/>
                    <a:p>
                      <a:r>
                        <a:rPr lang="fr-FR" sz="1200" dirty="0"/>
                        <a:t>.51</a:t>
                      </a:r>
                    </a:p>
                  </p:txBody>
                </p:sp>
                <p:sp>
                  <p:nvSpPr>
                    <p:cNvPr id="160" name="ZoneTexte 159">
                      <a:extLst>
                        <a:ext uri="{FF2B5EF4-FFF2-40B4-BE49-F238E27FC236}">
                          <a16:creationId xmlns:a16="http://schemas.microsoft.com/office/drawing/2014/main" id="{2D0D8A29-C5BF-4544-96FB-C7D5A00FD16A}"/>
                        </a:ext>
                      </a:extLst>
                    </p:cNvPr>
                    <p:cNvSpPr txBox="1"/>
                    <p:nvPr/>
                  </p:nvSpPr>
                  <p:spPr>
                    <a:xfrm>
                      <a:off x="5568857" y="6284401"/>
                      <a:ext cx="361042" cy="273743"/>
                    </a:xfrm>
                    <a:prstGeom prst="rect">
                      <a:avLst/>
                    </a:prstGeom>
                    <a:noFill/>
                  </p:spPr>
                  <p:txBody>
                    <a:bodyPr wrap="none" rtlCol="0">
                      <a:spAutoFit/>
                    </a:bodyPr>
                    <a:lstStyle/>
                    <a:p>
                      <a:r>
                        <a:rPr lang="fr-FR" sz="1200" dirty="0"/>
                        <a:t>.33</a:t>
                      </a:r>
                    </a:p>
                  </p:txBody>
                </p:sp>
              </p:grpSp>
              <p:cxnSp>
                <p:nvCxnSpPr>
                  <p:cNvPr id="155" name="Connecteur droit avec flèche 154">
                    <a:extLst>
                      <a:ext uri="{FF2B5EF4-FFF2-40B4-BE49-F238E27FC236}">
                        <a16:creationId xmlns:a16="http://schemas.microsoft.com/office/drawing/2014/main" id="{A405E98F-05BF-485B-AAC6-8D18DC9A63FC}"/>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3" name="Rectangle à coins arrondis 26">
                  <a:extLst>
                    <a:ext uri="{FF2B5EF4-FFF2-40B4-BE49-F238E27FC236}">
                      <a16:creationId xmlns:a16="http://schemas.microsoft.com/office/drawing/2014/main" id="{78A6C8DE-41C2-4863-8685-6307EE2A9B76}"/>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50" name="Connecteur droit avec flèche 149">
                <a:extLst>
                  <a:ext uri="{FF2B5EF4-FFF2-40B4-BE49-F238E27FC236}">
                    <a16:creationId xmlns:a16="http://schemas.microsoft.com/office/drawing/2014/main" id="{BECBB396-2910-4018-AFFE-5815A3EAFFC1}"/>
                  </a:ext>
                </a:extLst>
              </p:cNvPr>
              <p:cNvCxnSpPr>
                <a:endCxn id="164"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1" name="ZoneTexte 150">
                <a:extLst>
                  <a:ext uri="{FF2B5EF4-FFF2-40B4-BE49-F238E27FC236}">
                    <a16:creationId xmlns:a16="http://schemas.microsoft.com/office/drawing/2014/main" id="{64F17F74-6D86-4AEF-AA74-F100E837412D}"/>
                  </a:ext>
                </a:extLst>
              </p:cNvPr>
              <p:cNvSpPr txBox="1"/>
              <p:nvPr/>
            </p:nvSpPr>
            <p:spPr>
              <a:xfrm>
                <a:off x="4845433" y="3625394"/>
                <a:ext cx="511140" cy="276999"/>
              </a:xfrm>
              <a:prstGeom prst="rect">
                <a:avLst/>
              </a:prstGeom>
              <a:noFill/>
            </p:spPr>
            <p:txBody>
              <a:bodyPr wrap="square" rtlCol="0">
                <a:spAutoFit/>
              </a:bodyPr>
              <a:lstStyle/>
              <a:p>
                <a:r>
                  <a:rPr lang="fr-FR" sz="1200" dirty="0"/>
                  <a:t>.32</a:t>
                </a:r>
              </a:p>
            </p:txBody>
          </p:sp>
        </p:grpSp>
        <p:sp>
          <p:nvSpPr>
            <p:cNvPr id="169" name="Rectangle 168">
              <a:extLst>
                <a:ext uri="{FF2B5EF4-FFF2-40B4-BE49-F238E27FC236}">
                  <a16:creationId xmlns:a16="http://schemas.microsoft.com/office/drawing/2014/main" id="{9E957131-5D3D-4C3A-A218-A46477A370A1}"/>
                </a:ext>
              </a:extLst>
            </p:cNvPr>
            <p:cNvSpPr/>
            <p:nvPr/>
          </p:nvSpPr>
          <p:spPr>
            <a:xfrm>
              <a:off x="8824073" y="4874743"/>
              <a:ext cx="914400" cy="404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CM1</a:t>
              </a:r>
              <a:endParaRPr lang="en-US" dirty="0"/>
            </a:p>
          </p:txBody>
        </p:sp>
      </p:grpSp>
      <p:grpSp>
        <p:nvGrpSpPr>
          <p:cNvPr id="10" name="Groupe 9">
            <a:extLst>
              <a:ext uri="{FF2B5EF4-FFF2-40B4-BE49-F238E27FC236}">
                <a16:creationId xmlns:a16="http://schemas.microsoft.com/office/drawing/2014/main" id="{6EE27884-B85D-40F3-8DF5-EC55C60567A1}"/>
              </a:ext>
            </a:extLst>
          </p:cNvPr>
          <p:cNvGrpSpPr/>
          <p:nvPr/>
        </p:nvGrpSpPr>
        <p:grpSpPr>
          <a:xfrm>
            <a:off x="6347614" y="989925"/>
            <a:ext cx="5844385" cy="2397470"/>
            <a:chOff x="78675" y="3118247"/>
            <a:chExt cx="7017919" cy="1827318"/>
          </a:xfrm>
        </p:grpSpPr>
        <p:grpSp>
          <p:nvGrpSpPr>
            <p:cNvPr id="6" name="Groupe 5">
              <a:extLst>
                <a:ext uri="{FF2B5EF4-FFF2-40B4-BE49-F238E27FC236}">
                  <a16:creationId xmlns:a16="http://schemas.microsoft.com/office/drawing/2014/main" id="{7987373F-35B9-4943-B72F-56A08C171FBB}"/>
                </a:ext>
              </a:extLst>
            </p:cNvPr>
            <p:cNvGrpSpPr/>
            <p:nvPr/>
          </p:nvGrpSpPr>
          <p:grpSpPr>
            <a:xfrm>
              <a:off x="78675" y="3118247"/>
              <a:ext cx="7017919" cy="1827318"/>
              <a:chOff x="295712" y="3084962"/>
              <a:chExt cx="7017919" cy="1827318"/>
            </a:xfrm>
          </p:grpSpPr>
          <p:grpSp>
            <p:nvGrpSpPr>
              <p:cNvPr id="106" name="Groupe 105">
                <a:extLst>
                  <a:ext uri="{FF2B5EF4-FFF2-40B4-BE49-F238E27FC236}">
                    <a16:creationId xmlns:a16="http://schemas.microsoft.com/office/drawing/2014/main" id="{E14C2216-8FEA-4590-96A9-D6CAE197E0FA}"/>
                  </a:ext>
                </a:extLst>
              </p:cNvPr>
              <p:cNvGrpSpPr/>
              <p:nvPr/>
            </p:nvGrpSpPr>
            <p:grpSpPr>
              <a:xfrm>
                <a:off x="295712" y="3247913"/>
                <a:ext cx="7017919" cy="1664367"/>
                <a:chOff x="2751212" y="3056538"/>
                <a:chExt cx="7017919" cy="1664367"/>
              </a:xfrm>
            </p:grpSpPr>
            <p:grpSp>
              <p:nvGrpSpPr>
                <p:cNvPr id="107" name="Groupe 106">
                  <a:extLst>
                    <a:ext uri="{FF2B5EF4-FFF2-40B4-BE49-F238E27FC236}">
                      <a16:creationId xmlns:a16="http://schemas.microsoft.com/office/drawing/2014/main" id="{A7700DFA-F669-4975-BA98-A465577CE627}"/>
                    </a:ext>
                  </a:extLst>
                </p:cNvPr>
                <p:cNvGrpSpPr/>
                <p:nvPr/>
              </p:nvGrpSpPr>
              <p:grpSpPr>
                <a:xfrm>
                  <a:off x="2751212" y="3056538"/>
                  <a:ext cx="7017919" cy="1664367"/>
                  <a:chOff x="2751212" y="3056538"/>
                  <a:chExt cx="7017919" cy="1664367"/>
                </a:xfrm>
              </p:grpSpPr>
              <p:grpSp>
                <p:nvGrpSpPr>
                  <p:cNvPr id="110" name="Groupe 109">
                    <a:extLst>
                      <a:ext uri="{FF2B5EF4-FFF2-40B4-BE49-F238E27FC236}">
                        <a16:creationId xmlns:a16="http://schemas.microsoft.com/office/drawing/2014/main" id="{F01CC7B4-90FC-4E96-BC70-F3FE2ADEAA16}"/>
                      </a:ext>
                    </a:extLst>
                  </p:cNvPr>
                  <p:cNvGrpSpPr/>
                  <p:nvPr/>
                </p:nvGrpSpPr>
                <p:grpSpPr>
                  <a:xfrm>
                    <a:off x="2751212" y="3056538"/>
                    <a:ext cx="7017919" cy="1664367"/>
                    <a:chOff x="2499778" y="5205782"/>
                    <a:chExt cx="6807198" cy="1644801"/>
                  </a:xfrm>
                </p:grpSpPr>
                <p:grpSp>
                  <p:nvGrpSpPr>
                    <p:cNvPr id="112" name="Groupe 111">
                      <a:extLst>
                        <a:ext uri="{FF2B5EF4-FFF2-40B4-BE49-F238E27FC236}">
                          <a16:creationId xmlns:a16="http://schemas.microsoft.com/office/drawing/2014/main" id="{B287CF45-BB61-4444-92D4-CE5B6EEA4391}"/>
                        </a:ext>
                      </a:extLst>
                    </p:cNvPr>
                    <p:cNvGrpSpPr/>
                    <p:nvPr/>
                  </p:nvGrpSpPr>
                  <p:grpSpPr>
                    <a:xfrm>
                      <a:off x="2499778" y="5205782"/>
                      <a:ext cx="6807198" cy="1644801"/>
                      <a:chOff x="2533402" y="5195037"/>
                      <a:chExt cx="6807200" cy="1644801"/>
                    </a:xfrm>
                  </p:grpSpPr>
                  <p:grpSp>
                    <p:nvGrpSpPr>
                      <p:cNvPr id="114" name="Groupe 113">
                        <a:extLst>
                          <a:ext uri="{FF2B5EF4-FFF2-40B4-BE49-F238E27FC236}">
                            <a16:creationId xmlns:a16="http://schemas.microsoft.com/office/drawing/2014/main" id="{D00A821E-FEE9-465E-A21E-B29D35332EE5}"/>
                          </a:ext>
                        </a:extLst>
                      </p:cNvPr>
                      <p:cNvGrpSpPr/>
                      <p:nvPr/>
                    </p:nvGrpSpPr>
                    <p:grpSpPr>
                      <a:xfrm>
                        <a:off x="2533402" y="5195037"/>
                        <a:ext cx="6807200" cy="1644801"/>
                        <a:chOff x="448733" y="2349850"/>
                        <a:chExt cx="6807200" cy="2089016"/>
                      </a:xfrm>
                    </p:grpSpPr>
                    <p:sp>
                      <p:nvSpPr>
                        <p:cNvPr id="119" name="Rectangle 118">
                          <a:extLst>
                            <a:ext uri="{FF2B5EF4-FFF2-40B4-BE49-F238E27FC236}">
                              <a16:creationId xmlns:a16="http://schemas.microsoft.com/office/drawing/2014/main" id="{1FAE42BD-8C6B-4BF9-850C-B3D23E58CB64}"/>
                            </a:ext>
                          </a:extLst>
                        </p:cNvPr>
                        <p:cNvSpPr/>
                        <p:nvPr/>
                      </p:nvSpPr>
                      <p:spPr>
                        <a:xfrm>
                          <a:off x="448733" y="2349850"/>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20" name="Rectangle à coins arrondis 26">
                          <a:extLst>
                            <a:ext uri="{FF2B5EF4-FFF2-40B4-BE49-F238E27FC236}">
                              <a16:creationId xmlns:a16="http://schemas.microsoft.com/office/drawing/2014/main" id="{B7322229-4790-4766-8BA1-6083BBA828A0}"/>
                            </a:ext>
                          </a:extLst>
                        </p:cNvPr>
                        <p:cNvSpPr/>
                        <p:nvPr/>
                      </p:nvSpPr>
                      <p:spPr>
                        <a:xfrm>
                          <a:off x="482599" y="2415031"/>
                          <a:ext cx="1820334" cy="61683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21" name="Rectangle à coins arrondis 27">
                          <a:extLst>
                            <a:ext uri="{FF2B5EF4-FFF2-40B4-BE49-F238E27FC236}">
                              <a16:creationId xmlns:a16="http://schemas.microsoft.com/office/drawing/2014/main" id="{A2980D5A-52D2-45F5-AE02-400B977579F4}"/>
                            </a:ext>
                          </a:extLst>
                        </p:cNvPr>
                        <p:cNvSpPr/>
                        <p:nvPr/>
                      </p:nvSpPr>
                      <p:spPr>
                        <a:xfrm>
                          <a:off x="482598" y="3848422"/>
                          <a:ext cx="199747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22" name="Rectangle à coins arrondis 28">
                          <a:extLst>
                            <a:ext uri="{FF2B5EF4-FFF2-40B4-BE49-F238E27FC236}">
                              <a16:creationId xmlns:a16="http://schemas.microsoft.com/office/drawing/2014/main" id="{DB5661D6-02A0-47C1-AF5D-F1FCEB74FDA7}"/>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23" name="Rectangle à coins arrondis 29">
                          <a:extLst>
                            <a:ext uri="{FF2B5EF4-FFF2-40B4-BE49-F238E27FC236}">
                              <a16:creationId xmlns:a16="http://schemas.microsoft.com/office/drawing/2014/main" id="{1C33B1A9-CA36-4693-BA82-703E1C7E3AA7}"/>
                            </a:ext>
                          </a:extLst>
                        </p:cNvPr>
                        <p:cNvSpPr/>
                        <p:nvPr/>
                      </p:nvSpPr>
                      <p:spPr>
                        <a:xfrm>
                          <a:off x="5312833" y="3077389"/>
                          <a:ext cx="189844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24" name="Connecteur droit avec flèche 123">
                          <a:extLst>
                            <a:ext uri="{FF2B5EF4-FFF2-40B4-BE49-F238E27FC236}">
                              <a16:creationId xmlns:a16="http://schemas.microsoft.com/office/drawing/2014/main" id="{FCA4F436-22DD-4C21-A22C-D5C8588EE2F8}"/>
                            </a:ext>
                          </a:extLst>
                        </p:cNvPr>
                        <p:cNvCxnSpPr>
                          <a:cxnSpLocks/>
                          <a:stCxn id="120" idx="3"/>
                        </p:cNvCxnSpPr>
                        <p:nvPr/>
                      </p:nvCxnSpPr>
                      <p:spPr>
                        <a:xfrm>
                          <a:off x="2302933" y="2723447"/>
                          <a:ext cx="736600" cy="4082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Connecteur droit avec flèche 124">
                          <a:extLst>
                            <a:ext uri="{FF2B5EF4-FFF2-40B4-BE49-F238E27FC236}">
                              <a16:creationId xmlns:a16="http://schemas.microsoft.com/office/drawing/2014/main" id="{92D5D6BB-BC8B-4E29-B8C0-AC08C4236691}"/>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cxnSp>
                      <p:nvCxnSpPr>
                        <p:cNvPr id="126" name="Connecteur droit avec flèche 125">
                          <a:extLst>
                            <a:ext uri="{FF2B5EF4-FFF2-40B4-BE49-F238E27FC236}">
                              <a16:creationId xmlns:a16="http://schemas.microsoft.com/office/drawing/2014/main" id="{0A2FCCD5-6A7A-4FB7-9410-131119A2622E}"/>
                            </a:ext>
                          </a:extLst>
                        </p:cNvPr>
                        <p:cNvCxnSpPr>
                          <a:cxnSpLocks/>
                          <a:stCxn id="121" idx="3"/>
                        </p:cNvCxnSpPr>
                        <p:nvPr/>
                      </p:nvCxnSpPr>
                      <p:spPr>
                        <a:xfrm flipV="1">
                          <a:off x="2480073" y="3625489"/>
                          <a:ext cx="2888499" cy="498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ZoneTexte 114">
                        <a:extLst>
                          <a:ext uri="{FF2B5EF4-FFF2-40B4-BE49-F238E27FC236}">
                            <a16:creationId xmlns:a16="http://schemas.microsoft.com/office/drawing/2014/main" id="{B559D8E6-66C0-4996-9BDC-E076CE53B502}"/>
                          </a:ext>
                        </a:extLst>
                      </p:cNvPr>
                      <p:cNvSpPr txBox="1"/>
                      <p:nvPr/>
                    </p:nvSpPr>
                    <p:spPr>
                      <a:xfrm>
                        <a:off x="4476502" y="6119131"/>
                        <a:ext cx="361042" cy="273743"/>
                      </a:xfrm>
                      <a:prstGeom prst="rect">
                        <a:avLst/>
                      </a:prstGeom>
                      <a:noFill/>
                    </p:spPr>
                    <p:txBody>
                      <a:bodyPr wrap="none" rtlCol="0">
                        <a:spAutoFit/>
                      </a:bodyPr>
                      <a:lstStyle/>
                      <a:p>
                        <a:r>
                          <a:rPr lang="fr-FR" sz="1200" dirty="0"/>
                          <a:t>.12</a:t>
                        </a:r>
                      </a:p>
                    </p:txBody>
                  </p:sp>
                  <p:sp>
                    <p:nvSpPr>
                      <p:cNvPr id="116" name="ZoneTexte 115">
                        <a:extLst>
                          <a:ext uri="{FF2B5EF4-FFF2-40B4-BE49-F238E27FC236}">
                            <a16:creationId xmlns:a16="http://schemas.microsoft.com/office/drawing/2014/main" id="{5476431D-EC95-40C0-8A64-FAED02BFDB15}"/>
                          </a:ext>
                        </a:extLst>
                      </p:cNvPr>
                      <p:cNvSpPr txBox="1"/>
                      <p:nvPr/>
                    </p:nvSpPr>
                    <p:spPr>
                      <a:xfrm>
                        <a:off x="4572720" y="5394866"/>
                        <a:ext cx="361042" cy="273743"/>
                      </a:xfrm>
                      <a:prstGeom prst="rect">
                        <a:avLst/>
                      </a:prstGeom>
                      <a:noFill/>
                    </p:spPr>
                    <p:txBody>
                      <a:bodyPr wrap="none" rtlCol="0">
                        <a:spAutoFit/>
                      </a:bodyPr>
                      <a:lstStyle/>
                      <a:p>
                        <a:r>
                          <a:rPr lang="fr-FR" sz="1200" dirty="0"/>
                          <a:t>.65</a:t>
                        </a:r>
                      </a:p>
                    </p:txBody>
                  </p:sp>
                  <p:sp>
                    <p:nvSpPr>
                      <p:cNvPr id="117" name="ZoneTexte 116">
                        <a:extLst>
                          <a:ext uri="{FF2B5EF4-FFF2-40B4-BE49-F238E27FC236}">
                            <a16:creationId xmlns:a16="http://schemas.microsoft.com/office/drawing/2014/main" id="{AC3CBB42-0B03-4AFD-B6B0-9C56B7D07444}"/>
                          </a:ext>
                        </a:extLst>
                      </p:cNvPr>
                      <p:cNvSpPr txBox="1"/>
                      <p:nvPr/>
                    </p:nvSpPr>
                    <p:spPr>
                      <a:xfrm>
                        <a:off x="6905831" y="5781748"/>
                        <a:ext cx="361042" cy="273743"/>
                      </a:xfrm>
                      <a:prstGeom prst="rect">
                        <a:avLst/>
                      </a:prstGeom>
                      <a:noFill/>
                    </p:spPr>
                    <p:txBody>
                      <a:bodyPr wrap="none" rtlCol="0">
                        <a:spAutoFit/>
                      </a:bodyPr>
                      <a:lstStyle/>
                      <a:p>
                        <a:r>
                          <a:rPr lang="fr-FR" sz="1200" dirty="0"/>
                          <a:t>.19</a:t>
                        </a:r>
                      </a:p>
                    </p:txBody>
                  </p:sp>
                  <p:sp>
                    <p:nvSpPr>
                      <p:cNvPr id="118" name="ZoneTexte 117">
                        <a:extLst>
                          <a:ext uri="{FF2B5EF4-FFF2-40B4-BE49-F238E27FC236}">
                            <a16:creationId xmlns:a16="http://schemas.microsoft.com/office/drawing/2014/main" id="{C807A89E-B0A1-42AC-80BB-83F4088F92EF}"/>
                          </a:ext>
                        </a:extLst>
                      </p:cNvPr>
                      <p:cNvSpPr txBox="1"/>
                      <p:nvPr/>
                    </p:nvSpPr>
                    <p:spPr>
                      <a:xfrm>
                        <a:off x="5568857" y="6284401"/>
                        <a:ext cx="361042" cy="273743"/>
                      </a:xfrm>
                      <a:prstGeom prst="rect">
                        <a:avLst/>
                      </a:prstGeom>
                      <a:noFill/>
                    </p:spPr>
                    <p:txBody>
                      <a:bodyPr wrap="none" rtlCol="0">
                        <a:spAutoFit/>
                      </a:bodyPr>
                      <a:lstStyle/>
                      <a:p>
                        <a:r>
                          <a:rPr lang="fr-FR" sz="1200" dirty="0"/>
                          <a:t>.39</a:t>
                        </a:r>
                      </a:p>
                    </p:txBody>
                  </p:sp>
                </p:grpSp>
                <p:cxnSp>
                  <p:nvCxnSpPr>
                    <p:cNvPr id="113" name="Connecteur droit avec flèche 112">
                      <a:extLst>
                        <a:ext uri="{FF2B5EF4-FFF2-40B4-BE49-F238E27FC236}">
                          <a16:creationId xmlns:a16="http://schemas.microsoft.com/office/drawing/2014/main" id="{3DD0FA1F-33D6-4D04-A0BC-119543BCBB53}"/>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1" name="Rectangle à coins arrondis 26">
                    <a:extLst>
                      <a:ext uri="{FF2B5EF4-FFF2-40B4-BE49-F238E27FC236}">
                        <a16:creationId xmlns:a16="http://schemas.microsoft.com/office/drawing/2014/main" id="{513DBC87-31AB-4CA6-A18A-F5B2AEFC3CC3}"/>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08" name="Connecteur droit avec flèche 107">
                  <a:extLst>
                    <a:ext uri="{FF2B5EF4-FFF2-40B4-BE49-F238E27FC236}">
                      <a16:creationId xmlns:a16="http://schemas.microsoft.com/office/drawing/2014/main" id="{7067000C-9876-45BD-AA6C-4F831C81F425}"/>
                    </a:ext>
                  </a:extLst>
                </p:cNvPr>
                <p:cNvCxnSpPr>
                  <a:endCxn id="122"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9" name="ZoneTexte 108">
                  <a:extLst>
                    <a:ext uri="{FF2B5EF4-FFF2-40B4-BE49-F238E27FC236}">
                      <a16:creationId xmlns:a16="http://schemas.microsoft.com/office/drawing/2014/main" id="{157881D3-8461-4628-BF67-4DDEAB1B08DA}"/>
                    </a:ext>
                  </a:extLst>
                </p:cNvPr>
                <p:cNvSpPr txBox="1"/>
                <p:nvPr/>
              </p:nvSpPr>
              <p:spPr>
                <a:xfrm>
                  <a:off x="4845433" y="3625394"/>
                  <a:ext cx="511140" cy="276999"/>
                </a:xfrm>
                <a:prstGeom prst="rect">
                  <a:avLst/>
                </a:prstGeom>
                <a:noFill/>
              </p:spPr>
              <p:txBody>
                <a:bodyPr wrap="square" rtlCol="0">
                  <a:spAutoFit/>
                </a:bodyPr>
                <a:lstStyle/>
                <a:p>
                  <a:r>
                    <a:rPr lang="fr-FR" sz="1200" dirty="0"/>
                    <a:t>.29</a:t>
                  </a:r>
                </a:p>
              </p:txBody>
            </p:sp>
          </p:grpSp>
          <p:sp>
            <p:nvSpPr>
              <p:cNvPr id="171" name="Rectangle 170">
                <a:extLst>
                  <a:ext uri="{FF2B5EF4-FFF2-40B4-BE49-F238E27FC236}">
                    <a16:creationId xmlns:a16="http://schemas.microsoft.com/office/drawing/2014/main" id="{4405E9F5-F41E-49B5-9577-C3558B652DFC}"/>
                  </a:ext>
                </a:extLst>
              </p:cNvPr>
              <p:cNvSpPr/>
              <p:nvPr/>
            </p:nvSpPr>
            <p:spPr>
              <a:xfrm>
                <a:off x="3186707" y="3084962"/>
                <a:ext cx="914400" cy="386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CE1</a:t>
                </a:r>
                <a:endParaRPr lang="en-US" dirty="0"/>
              </a:p>
            </p:txBody>
          </p:sp>
        </p:grpSp>
        <p:cxnSp>
          <p:nvCxnSpPr>
            <p:cNvPr id="9" name="Connecteur droit avec flèche 8">
              <a:extLst>
                <a:ext uri="{FF2B5EF4-FFF2-40B4-BE49-F238E27FC236}">
                  <a16:creationId xmlns:a16="http://schemas.microsoft.com/office/drawing/2014/main" id="{1E9BCDAF-A071-4329-AD81-7B89D61CF7FF}"/>
                </a:ext>
              </a:extLst>
            </p:cNvPr>
            <p:cNvCxnSpPr/>
            <p:nvPr/>
          </p:nvCxnSpPr>
          <p:spPr>
            <a:xfrm>
              <a:off x="1932824" y="3510736"/>
              <a:ext cx="3821328" cy="333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2" name="ZoneTexte 171">
              <a:extLst>
                <a:ext uri="{FF2B5EF4-FFF2-40B4-BE49-F238E27FC236}">
                  <a16:creationId xmlns:a16="http://schemas.microsoft.com/office/drawing/2014/main" id="{0B093FC6-91BB-4E2B-A5A1-E7743A858492}"/>
                </a:ext>
              </a:extLst>
            </p:cNvPr>
            <p:cNvSpPr txBox="1"/>
            <p:nvPr/>
          </p:nvSpPr>
          <p:spPr>
            <a:xfrm>
              <a:off x="4303976" y="3525482"/>
              <a:ext cx="511140" cy="276999"/>
            </a:xfrm>
            <a:prstGeom prst="rect">
              <a:avLst/>
            </a:prstGeom>
            <a:noFill/>
          </p:spPr>
          <p:txBody>
            <a:bodyPr wrap="square" rtlCol="0">
              <a:spAutoFit/>
            </a:bodyPr>
            <a:lstStyle/>
            <a:p>
              <a:r>
                <a:rPr lang="fr-FR" sz="1200" dirty="0"/>
                <a:t>.27</a:t>
              </a:r>
            </a:p>
          </p:txBody>
        </p:sp>
      </p:grpSp>
      <p:sp>
        <p:nvSpPr>
          <p:cNvPr id="103" name="ZoneTexte 102">
            <a:extLst>
              <a:ext uri="{FF2B5EF4-FFF2-40B4-BE49-F238E27FC236}">
                <a16:creationId xmlns:a16="http://schemas.microsoft.com/office/drawing/2014/main" id="{91F10F17-561F-4D6B-9EBC-74778C7079D8}"/>
              </a:ext>
            </a:extLst>
          </p:cNvPr>
          <p:cNvSpPr txBox="1"/>
          <p:nvPr/>
        </p:nvSpPr>
        <p:spPr>
          <a:xfrm>
            <a:off x="1208093" y="89091"/>
            <a:ext cx="9712443" cy="584775"/>
          </a:xfrm>
          <a:prstGeom prst="rect">
            <a:avLst/>
          </a:prstGeom>
          <a:noFill/>
        </p:spPr>
        <p:txBody>
          <a:bodyPr wrap="square">
            <a:spAutoFit/>
          </a:bodyPr>
          <a:lstStyle/>
          <a:p>
            <a:pPr marL="0" indent="0" algn="ctr">
              <a:buNone/>
            </a:pPr>
            <a:r>
              <a:rPr lang="fr-FR" sz="3200" dirty="0">
                <a:solidFill>
                  <a:srgbClr val="0070C0"/>
                </a:solidFill>
              </a:rPr>
              <a:t>Développement de la fluence du cycle 2 au cycle 3</a:t>
            </a:r>
          </a:p>
        </p:txBody>
      </p:sp>
    </p:spTree>
    <p:extLst>
      <p:ext uri="{BB962C8B-B14F-4D97-AF65-F5344CB8AC3E}">
        <p14:creationId xmlns:p14="http://schemas.microsoft.com/office/powerpoint/2010/main" val="23175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Espace réservé du contenu 2"/>
          <p:cNvSpPr txBox="1">
            <a:spLocks/>
          </p:cNvSpPr>
          <p:nvPr/>
        </p:nvSpPr>
        <p:spPr>
          <a:xfrm>
            <a:off x="1734736" y="1390750"/>
            <a:ext cx="8503719" cy="5130528"/>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fr-FR" sz="2400" dirty="0"/>
              <a:t>Prosodie : au-delà du NMCLM</a:t>
            </a:r>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r>
              <a:rPr lang="fr-FR" sz="2400" dirty="0"/>
              <a:t>Elèves de CE1</a:t>
            </a:r>
          </a:p>
        </p:txBody>
      </p:sp>
      <p:sp>
        <p:nvSpPr>
          <p:cNvPr id="4" name="ZoneTexte 3"/>
          <p:cNvSpPr txBox="1"/>
          <p:nvPr/>
        </p:nvSpPr>
        <p:spPr>
          <a:xfrm>
            <a:off x="0" y="6521278"/>
            <a:ext cx="1749774" cy="307777"/>
          </a:xfrm>
          <a:prstGeom prst="rect">
            <a:avLst/>
          </a:prstGeom>
          <a:noFill/>
        </p:spPr>
        <p:txBody>
          <a:bodyPr wrap="none" rtlCol="0">
            <a:spAutoFit/>
          </a:bodyPr>
          <a:lstStyle/>
          <a:p>
            <a:r>
              <a:rPr lang="fr-FR" sz="1400" dirty="0"/>
              <a:t>Arcand et al., (2014)</a:t>
            </a:r>
          </a:p>
        </p:txBody>
      </p:sp>
      <p:cxnSp>
        <p:nvCxnSpPr>
          <p:cNvPr id="12" name="Connecteur droit avec flèche 11"/>
          <p:cNvCxnSpPr>
            <a:stCxn id="10" idx="0"/>
            <a:endCxn id="9" idx="2"/>
          </p:cNvCxnSpPr>
          <p:nvPr/>
        </p:nvCxnSpPr>
        <p:spPr>
          <a:xfrm flipH="1" flipV="1">
            <a:off x="8483656" y="4089966"/>
            <a:ext cx="1166" cy="879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e 10"/>
          <p:cNvGrpSpPr/>
          <p:nvPr/>
        </p:nvGrpSpPr>
        <p:grpSpPr>
          <a:xfrm>
            <a:off x="2622738" y="2509560"/>
            <a:ext cx="6838400" cy="3108003"/>
            <a:chOff x="1326724" y="2420888"/>
            <a:chExt cx="6304562" cy="3108003"/>
          </a:xfrm>
          <a:solidFill>
            <a:schemeClr val="accent1">
              <a:lumMod val="75000"/>
            </a:schemeClr>
          </a:solidFill>
        </p:grpSpPr>
        <p:sp>
          <p:nvSpPr>
            <p:cNvPr id="5" name="Rectangle 4"/>
            <p:cNvSpPr/>
            <p:nvPr/>
          </p:nvSpPr>
          <p:spPr>
            <a:xfrm>
              <a:off x="3237722" y="2420888"/>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Pauses inadaptées</a:t>
              </a:r>
            </a:p>
          </p:txBody>
        </p:sp>
        <p:sp>
          <p:nvSpPr>
            <p:cNvPr id="6" name="Rectangle 5"/>
            <p:cNvSpPr/>
            <p:nvPr/>
          </p:nvSpPr>
          <p:spPr>
            <a:xfrm>
              <a:off x="3309731" y="4365104"/>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Fluence (MCLM)</a:t>
              </a:r>
            </a:p>
          </p:txBody>
        </p:sp>
        <p:sp>
          <p:nvSpPr>
            <p:cNvPr id="8" name="Rectangle 7"/>
            <p:cNvSpPr/>
            <p:nvPr/>
          </p:nvSpPr>
          <p:spPr>
            <a:xfrm>
              <a:off x="1326724" y="3429000"/>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Attention à la ponctuation</a:t>
              </a:r>
            </a:p>
          </p:txBody>
        </p:sp>
        <p:sp>
          <p:nvSpPr>
            <p:cNvPr id="9" name="Rectangle 8"/>
            <p:cNvSpPr/>
            <p:nvPr/>
          </p:nvSpPr>
          <p:spPr>
            <a:xfrm>
              <a:off x="5830011" y="3353222"/>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Compréhension</a:t>
              </a:r>
            </a:p>
          </p:txBody>
        </p:sp>
        <p:sp>
          <p:nvSpPr>
            <p:cNvPr id="10" name="Rectangle 9"/>
            <p:cNvSpPr/>
            <p:nvPr/>
          </p:nvSpPr>
          <p:spPr>
            <a:xfrm>
              <a:off x="5831086" y="4880819"/>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Vocabulaire</a:t>
              </a:r>
            </a:p>
          </p:txBody>
        </p:sp>
        <p:cxnSp>
          <p:nvCxnSpPr>
            <p:cNvPr id="14" name="Connecteur droit avec flèche 13"/>
            <p:cNvCxnSpPr/>
            <p:nvPr/>
          </p:nvCxnSpPr>
          <p:spPr>
            <a:xfrm>
              <a:off x="5004048" y="2708920"/>
              <a:ext cx="1152128" cy="644302"/>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6" idx="3"/>
            </p:cNvCxnSpPr>
            <p:nvPr/>
          </p:nvCxnSpPr>
          <p:spPr>
            <a:xfrm flipV="1">
              <a:off x="5109930" y="4001294"/>
              <a:ext cx="936104" cy="687846"/>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9" idx="1"/>
            </p:cNvCxnSpPr>
            <p:nvPr/>
          </p:nvCxnSpPr>
          <p:spPr>
            <a:xfrm>
              <a:off x="3126923" y="3677258"/>
              <a:ext cx="2703087" cy="0"/>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43808" y="4098931"/>
              <a:ext cx="432048" cy="342125"/>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endCxn id="5" idx="1"/>
            </p:cNvCxnSpPr>
            <p:nvPr/>
          </p:nvCxnSpPr>
          <p:spPr>
            <a:xfrm flipV="1">
              <a:off x="2670204" y="2744924"/>
              <a:ext cx="567519" cy="648072"/>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2644874" y="2955118"/>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7" name="Ellipse 26"/>
            <p:cNvSpPr/>
            <p:nvPr/>
          </p:nvSpPr>
          <p:spPr>
            <a:xfrm>
              <a:off x="2796666" y="4212008"/>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8" name="Ellipse 27"/>
            <p:cNvSpPr/>
            <p:nvPr/>
          </p:nvSpPr>
          <p:spPr>
            <a:xfrm>
              <a:off x="5547357" y="2797733"/>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9" name="Ellipse 28"/>
            <p:cNvSpPr/>
            <p:nvPr/>
          </p:nvSpPr>
          <p:spPr>
            <a:xfrm>
              <a:off x="4088535" y="3449576"/>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30" name="Ellipse 29"/>
            <p:cNvSpPr/>
            <p:nvPr/>
          </p:nvSpPr>
          <p:spPr>
            <a:xfrm>
              <a:off x="5226866" y="4162669"/>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31" name="Ellipse 30"/>
            <p:cNvSpPr/>
            <p:nvPr/>
          </p:nvSpPr>
          <p:spPr>
            <a:xfrm>
              <a:off x="6706531" y="4257780"/>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grpSp>
      <p:sp>
        <p:nvSpPr>
          <p:cNvPr id="23" name="Espace réservé du contenu 2">
            <a:extLst>
              <a:ext uri="{FF2B5EF4-FFF2-40B4-BE49-F238E27FC236}">
                <a16:creationId xmlns:a16="http://schemas.microsoft.com/office/drawing/2014/main" id="{A9B5C3FF-BEA6-4026-B3FB-CCD0D8C9D01D}"/>
              </a:ext>
            </a:extLst>
          </p:cNvPr>
          <p:cNvSpPr txBox="1">
            <a:spLocks/>
          </p:cNvSpPr>
          <p:nvPr/>
        </p:nvSpPr>
        <p:spPr>
          <a:xfrm>
            <a:off x="839820" y="13160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Lecture fluide en contexte et compréhension en lecture: </a:t>
            </a:r>
          </a:p>
          <a:p>
            <a:pPr marL="0" indent="0" algn="ctr">
              <a:buNone/>
            </a:pPr>
            <a:r>
              <a:rPr lang="fr-FR" sz="3200" dirty="0">
                <a:solidFill>
                  <a:srgbClr val="0070C0"/>
                </a:solidFill>
              </a:rPr>
              <a:t>La prosodie </a:t>
            </a:r>
          </a:p>
        </p:txBody>
      </p:sp>
      <p:cxnSp>
        <p:nvCxnSpPr>
          <p:cNvPr id="24" name="Connecteur droit 23">
            <a:extLst>
              <a:ext uri="{FF2B5EF4-FFF2-40B4-BE49-F238E27FC236}">
                <a16:creationId xmlns:a16="http://schemas.microsoft.com/office/drawing/2014/main" id="{EFFD9DFE-3FCB-4AF3-B945-5707952D80AF}"/>
              </a:ext>
            </a:extLst>
          </p:cNvPr>
          <p:cNvCxnSpPr/>
          <p:nvPr/>
        </p:nvCxnSpPr>
        <p:spPr>
          <a:xfrm flipV="1">
            <a:off x="228517" y="1132746"/>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068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1D563-2A23-4782-9CDB-61242A96C4DA}"/>
              </a:ext>
            </a:extLst>
          </p:cNvPr>
          <p:cNvSpPr>
            <a:spLocks noGrp="1"/>
          </p:cNvSpPr>
          <p:nvPr>
            <p:ph idx="1"/>
          </p:nvPr>
        </p:nvSpPr>
        <p:spPr>
          <a:xfrm>
            <a:off x="1127448" y="1628799"/>
            <a:ext cx="9865096" cy="4992291"/>
          </a:xfrm>
        </p:spPr>
        <p:txBody>
          <a:bodyPr>
            <a:normAutofit/>
          </a:bodyPr>
          <a:lstStyle/>
          <a:p>
            <a:r>
              <a:rPr lang="fr-FR" sz="2000" b="1" dirty="0"/>
              <a:t>La fluidité de lecture au cycle 3 pour les normo-lecteurs: </a:t>
            </a:r>
          </a:p>
          <a:p>
            <a:pPr marL="228600" lvl="1" indent="0">
              <a:buNone/>
            </a:pPr>
            <a:r>
              <a:rPr lang="fr-FR" sz="2000" b="1" dirty="0"/>
              <a:t>Intégration</a:t>
            </a:r>
          </a:p>
          <a:p>
            <a:pPr lvl="2"/>
            <a:r>
              <a:rPr lang="fr-FR" sz="2000" dirty="0"/>
              <a:t> des habiletés de décodage et d’identification des mots – automatismes</a:t>
            </a:r>
          </a:p>
          <a:p>
            <a:pPr lvl="2"/>
            <a:r>
              <a:rPr lang="fr-FR" sz="2000" dirty="0"/>
              <a:t>des habiletés langagières et de compréhension elles-mêmes automatisées</a:t>
            </a:r>
          </a:p>
          <a:p>
            <a:pPr marL="457200" lvl="2" indent="0">
              <a:buNone/>
            </a:pPr>
            <a:endParaRPr lang="fr-FR" sz="2000" dirty="0"/>
          </a:p>
          <a:p>
            <a:pPr marL="265113" lvl="1"/>
            <a:r>
              <a:rPr lang="fr-FR" sz="2000" b="1" dirty="0"/>
              <a:t>La prosodie: dimension essentielle du développement de la fluence au cycle 3: </a:t>
            </a:r>
          </a:p>
          <a:p>
            <a:pPr marL="493713" lvl="3"/>
            <a:r>
              <a:rPr lang="fr-FR" sz="2000" dirty="0"/>
              <a:t>expression et phrasé; lecture expressive au rythme de la parole. </a:t>
            </a:r>
            <a:endParaRPr lang="en-US" sz="2000" dirty="0"/>
          </a:p>
        </p:txBody>
      </p:sp>
      <p:sp>
        <p:nvSpPr>
          <p:cNvPr id="4" name="Espace réservé du contenu 2">
            <a:extLst>
              <a:ext uri="{FF2B5EF4-FFF2-40B4-BE49-F238E27FC236}">
                <a16:creationId xmlns:a16="http://schemas.microsoft.com/office/drawing/2014/main" id="{7DD0D319-2579-413C-A739-A6471CC4CC84}"/>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Lecture fluide en contexte au cycle 3</a:t>
            </a:r>
          </a:p>
        </p:txBody>
      </p:sp>
      <p:cxnSp>
        <p:nvCxnSpPr>
          <p:cNvPr id="5" name="Connecteur droit 4">
            <a:extLst>
              <a:ext uri="{FF2B5EF4-FFF2-40B4-BE49-F238E27FC236}">
                <a16:creationId xmlns:a16="http://schemas.microsoft.com/office/drawing/2014/main" id="{C3853DBE-2E16-4B37-9CDE-16A391BB032A}"/>
              </a:ext>
            </a:extLst>
          </p:cNvPr>
          <p:cNvCxnSpPr/>
          <p:nvPr/>
        </p:nvCxnSpPr>
        <p:spPr>
          <a:xfrm flipV="1">
            <a:off x="412208" y="1053102"/>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5641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767" y="2426548"/>
            <a:ext cx="10515600" cy="1069848"/>
          </a:xfrm>
        </p:spPr>
        <p:txBody>
          <a:bodyPr/>
          <a:lstStyle/>
          <a:p>
            <a:pPr algn="ctr"/>
            <a:r>
              <a:rPr lang="fr-FR" sz="3600" dirty="0">
                <a:solidFill>
                  <a:schemeClr val="tx1"/>
                </a:solidFill>
              </a:rPr>
              <a:t>Enseigner la fluence</a:t>
            </a:r>
            <a:r>
              <a:rPr lang="fr-FR" dirty="0"/>
              <a:t> </a:t>
            </a:r>
          </a:p>
        </p:txBody>
      </p:sp>
      <p:sp>
        <p:nvSpPr>
          <p:cNvPr id="3" name="Espace réservé du contenu 2"/>
          <p:cNvSpPr>
            <a:spLocks noGrp="1"/>
          </p:cNvSpPr>
          <p:nvPr>
            <p:ph idx="1"/>
          </p:nvPr>
        </p:nvSpPr>
        <p:spPr>
          <a:xfrm>
            <a:off x="2999656" y="4077072"/>
            <a:ext cx="7685481" cy="2223828"/>
          </a:xfrm>
        </p:spPr>
        <p:txBody>
          <a:bodyPr>
            <a:normAutofit/>
          </a:bodyPr>
          <a:lstStyle/>
          <a:p>
            <a:pPr marL="742950" lvl="1" indent="-285750"/>
            <a:r>
              <a:rPr lang="fr-FR" sz="2800" i="1" dirty="0"/>
              <a:t>Evaluer, Diagnostiquer </a:t>
            </a:r>
          </a:p>
          <a:p>
            <a:pPr marL="742950" lvl="1" indent="-285750"/>
            <a:r>
              <a:rPr lang="fr-FR" sz="2800" i="1" dirty="0"/>
              <a:t>Différencier</a:t>
            </a:r>
          </a:p>
        </p:txBody>
      </p:sp>
    </p:spTree>
    <p:extLst>
      <p:ext uri="{BB962C8B-B14F-4D97-AF65-F5344CB8AC3E}">
        <p14:creationId xmlns:p14="http://schemas.microsoft.com/office/powerpoint/2010/main" val="1410729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799" y="1158375"/>
            <a:ext cx="10972800" cy="4876800"/>
          </a:xfrm>
        </p:spPr>
        <p:txBody>
          <a:bodyPr>
            <a:normAutofit/>
          </a:bodyPr>
          <a:lstStyle/>
          <a:p>
            <a:r>
              <a:rPr lang="fr-FR" sz="2000" dirty="0"/>
              <a:t>Lire et apprendre au Collège </a:t>
            </a:r>
          </a:p>
        </p:txBody>
      </p:sp>
      <p:sp>
        <p:nvSpPr>
          <p:cNvPr id="14" name="ZoneTexte 13"/>
          <p:cNvSpPr txBox="1"/>
          <p:nvPr/>
        </p:nvSpPr>
        <p:spPr>
          <a:xfrm>
            <a:off x="839416" y="6016853"/>
            <a:ext cx="4147289" cy="369332"/>
          </a:xfrm>
          <a:prstGeom prst="rect">
            <a:avLst/>
          </a:prstGeom>
          <a:noFill/>
        </p:spPr>
        <p:txBody>
          <a:bodyPr wrap="none" rtlCol="0">
            <a:spAutoFit/>
          </a:bodyPr>
          <a:lstStyle/>
          <a:p>
            <a:r>
              <a:rPr lang="fr-FR" dirty="0"/>
              <a:t>1880 élèves entrant en 6e, 21 collèges</a:t>
            </a:r>
          </a:p>
        </p:txBody>
      </p:sp>
      <p:sp>
        <p:nvSpPr>
          <p:cNvPr id="16" name="ZoneTexte 15"/>
          <p:cNvSpPr txBox="1"/>
          <p:nvPr/>
        </p:nvSpPr>
        <p:spPr>
          <a:xfrm>
            <a:off x="0" y="6588258"/>
            <a:ext cx="3984104" cy="307777"/>
          </a:xfrm>
          <a:prstGeom prst="rect">
            <a:avLst/>
          </a:prstGeom>
          <a:noFill/>
        </p:spPr>
        <p:txBody>
          <a:bodyPr wrap="none" rtlCol="0">
            <a:spAutoFit/>
          </a:bodyPr>
          <a:lstStyle/>
          <a:p>
            <a:r>
              <a:rPr lang="fr-FR" sz="1400" dirty="0"/>
              <a:t>Tual, </a:t>
            </a:r>
            <a:r>
              <a:rPr lang="fr-FR" sz="1400" dirty="0" err="1"/>
              <a:t>Bellue</a:t>
            </a:r>
            <a:r>
              <a:rPr lang="fr-FR" sz="1400" dirty="0"/>
              <a:t>, Bianco, Bressoux et Gurgand, (en cours)</a:t>
            </a:r>
          </a:p>
        </p:txBody>
      </p:sp>
      <p:pic>
        <p:nvPicPr>
          <p:cNvPr id="17" name="Image 16"/>
          <p:cNvPicPr>
            <a:picLocks noChangeAspect="1"/>
          </p:cNvPicPr>
          <p:nvPr/>
        </p:nvPicPr>
        <p:blipFill rotWithShape="1">
          <a:blip r:embed="rId2"/>
          <a:srcRect l="2479" r="-2479" b="12494"/>
          <a:stretch/>
        </p:blipFill>
        <p:spPr>
          <a:xfrm>
            <a:off x="2495600" y="1724389"/>
            <a:ext cx="8139202" cy="4158406"/>
          </a:xfrm>
          <a:prstGeom prst="rect">
            <a:avLst/>
          </a:prstGeom>
        </p:spPr>
      </p:pic>
      <p:cxnSp>
        <p:nvCxnSpPr>
          <p:cNvPr id="19" name="Connecteur droit 18"/>
          <p:cNvCxnSpPr/>
          <p:nvPr/>
        </p:nvCxnSpPr>
        <p:spPr>
          <a:xfrm>
            <a:off x="3226899" y="3386263"/>
            <a:ext cx="6962338" cy="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3201691" y="3890319"/>
            <a:ext cx="6962338" cy="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V="1">
            <a:off x="7392144" y="1937765"/>
            <a:ext cx="0" cy="348598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6312024" y="1972635"/>
            <a:ext cx="0" cy="348598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Espace réservé du contenu 2">
            <a:extLst>
              <a:ext uri="{FF2B5EF4-FFF2-40B4-BE49-F238E27FC236}">
                <a16:creationId xmlns:a16="http://schemas.microsoft.com/office/drawing/2014/main" id="{27139DAD-937C-4F85-A7D5-66DD7727FF69}"/>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a:t>
            </a:r>
          </a:p>
        </p:txBody>
      </p:sp>
      <p:cxnSp>
        <p:nvCxnSpPr>
          <p:cNvPr id="21" name="Connecteur droit 20">
            <a:extLst>
              <a:ext uri="{FF2B5EF4-FFF2-40B4-BE49-F238E27FC236}">
                <a16:creationId xmlns:a16="http://schemas.microsoft.com/office/drawing/2014/main" id="{F1C7AE78-7818-417C-9CA4-77608AE22BFE}"/>
              </a:ext>
            </a:extLst>
          </p:cNvPr>
          <p:cNvCxnSpPr/>
          <p:nvPr/>
        </p:nvCxnSpPr>
        <p:spPr>
          <a:xfrm flipV="1">
            <a:off x="609600" y="851213"/>
            <a:ext cx="11147967" cy="48269"/>
          </a:xfrm>
          <a:prstGeom prst="line">
            <a:avLst/>
          </a:prstGeom>
          <a:ln w="19050"/>
        </p:spPr>
        <p:style>
          <a:lnRef idx="1">
            <a:schemeClr val="dk1"/>
          </a:lnRef>
          <a:fillRef idx="0">
            <a:schemeClr val="dk1"/>
          </a:fillRef>
          <a:effectRef idx="0">
            <a:schemeClr val="dk1"/>
          </a:effectRef>
          <a:fontRef idx="minor">
            <a:schemeClr val="tx1"/>
          </a:fontRef>
        </p:style>
      </p:cxnSp>
      <p:cxnSp>
        <p:nvCxnSpPr>
          <p:cNvPr id="6" name="Connecteur droit 5">
            <a:extLst>
              <a:ext uri="{FF2B5EF4-FFF2-40B4-BE49-F238E27FC236}">
                <a16:creationId xmlns:a16="http://schemas.microsoft.com/office/drawing/2014/main" id="{9FB22BF6-E783-4666-A484-44852EBCDFB5}"/>
              </a:ext>
            </a:extLst>
          </p:cNvPr>
          <p:cNvCxnSpPr>
            <a:cxnSpLocks/>
          </p:cNvCxnSpPr>
          <p:nvPr/>
        </p:nvCxnSpPr>
        <p:spPr>
          <a:xfrm flipH="1">
            <a:off x="4943872" y="2308918"/>
            <a:ext cx="3798848" cy="2347239"/>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a:extLst>
              <a:ext uri="{FF2B5EF4-FFF2-40B4-BE49-F238E27FC236}">
                <a16:creationId xmlns:a16="http://schemas.microsoft.com/office/drawing/2014/main" id="{4ED6A53A-AAEB-4CEF-A3E9-CC1533B89294}"/>
              </a:ext>
            </a:extLst>
          </p:cNvPr>
          <p:cNvCxnSpPr>
            <a:cxnSpLocks/>
          </p:cNvCxnSpPr>
          <p:nvPr/>
        </p:nvCxnSpPr>
        <p:spPr>
          <a:xfrm>
            <a:off x="8758351" y="2308918"/>
            <a:ext cx="1405678" cy="311508"/>
          </a:xfrm>
          <a:prstGeom prst="line">
            <a:avLst/>
          </a:prstGeom>
        </p:spPr>
        <p:style>
          <a:lnRef idx="1">
            <a:schemeClr val="dk1"/>
          </a:lnRef>
          <a:fillRef idx="0">
            <a:schemeClr val="dk1"/>
          </a:fillRef>
          <a:effectRef idx="0">
            <a:schemeClr val="dk1"/>
          </a:effectRef>
          <a:fontRef idx="minor">
            <a:schemeClr val="tx1"/>
          </a:fontRef>
        </p:style>
      </p:cxnSp>
      <p:cxnSp>
        <p:nvCxnSpPr>
          <p:cNvPr id="23" name="Connecteur droit 22">
            <a:extLst>
              <a:ext uri="{FF2B5EF4-FFF2-40B4-BE49-F238E27FC236}">
                <a16:creationId xmlns:a16="http://schemas.microsoft.com/office/drawing/2014/main" id="{A8C672CF-C03B-4BAB-8B57-E7B45D1499D7}"/>
              </a:ext>
            </a:extLst>
          </p:cNvPr>
          <p:cNvCxnSpPr>
            <a:cxnSpLocks/>
          </p:cNvCxnSpPr>
          <p:nvPr/>
        </p:nvCxnSpPr>
        <p:spPr>
          <a:xfrm>
            <a:off x="3370536" y="4688095"/>
            <a:ext cx="1501328" cy="0"/>
          </a:xfrm>
          <a:prstGeom prst="line">
            <a:avLst/>
          </a:prstGeom>
        </p:spPr>
        <p:style>
          <a:lnRef idx="1">
            <a:schemeClr val="dk1"/>
          </a:lnRef>
          <a:fillRef idx="0">
            <a:schemeClr val="dk1"/>
          </a:fillRef>
          <a:effectRef idx="0">
            <a:schemeClr val="dk1"/>
          </a:effectRef>
          <a:fontRef idx="minor">
            <a:schemeClr val="tx1"/>
          </a:fontRef>
        </p:style>
      </p:cxnSp>
      <p:sp>
        <p:nvSpPr>
          <p:cNvPr id="51" name="Rectangle 50">
            <a:extLst>
              <a:ext uri="{FF2B5EF4-FFF2-40B4-BE49-F238E27FC236}">
                <a16:creationId xmlns:a16="http://schemas.microsoft.com/office/drawing/2014/main" id="{D33FF399-8E90-4B61-A014-E363D44E2AF4}"/>
              </a:ext>
            </a:extLst>
          </p:cNvPr>
          <p:cNvSpPr/>
          <p:nvPr/>
        </p:nvSpPr>
        <p:spPr>
          <a:xfrm>
            <a:off x="8565976" y="4442781"/>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FC</a:t>
            </a:r>
            <a:endParaRPr lang="en-US" dirty="0"/>
          </a:p>
        </p:txBody>
      </p:sp>
      <p:sp>
        <p:nvSpPr>
          <p:cNvPr id="52" name="Rectangle 51">
            <a:extLst>
              <a:ext uri="{FF2B5EF4-FFF2-40B4-BE49-F238E27FC236}">
                <a16:creationId xmlns:a16="http://schemas.microsoft.com/office/drawing/2014/main" id="{6E99C009-3FA3-4023-ACF8-C0FB968AFDA6}"/>
              </a:ext>
            </a:extLst>
          </p:cNvPr>
          <p:cNvSpPr/>
          <p:nvPr/>
        </p:nvSpPr>
        <p:spPr>
          <a:xfrm>
            <a:off x="3963599" y="2313036"/>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FL</a:t>
            </a:r>
            <a:endParaRPr lang="en-US" dirty="0"/>
          </a:p>
        </p:txBody>
      </p:sp>
      <p:sp>
        <p:nvSpPr>
          <p:cNvPr id="53" name="Rectangle 52">
            <a:extLst>
              <a:ext uri="{FF2B5EF4-FFF2-40B4-BE49-F238E27FC236}">
                <a16:creationId xmlns:a16="http://schemas.microsoft.com/office/drawing/2014/main" id="{46F96049-C054-4220-B27C-E56D27180920}"/>
              </a:ext>
            </a:extLst>
          </p:cNvPr>
          <p:cNvSpPr/>
          <p:nvPr/>
        </p:nvSpPr>
        <p:spPr>
          <a:xfrm>
            <a:off x="3835996" y="4395830"/>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FLC</a:t>
            </a:r>
            <a:endParaRPr lang="en-US" dirty="0"/>
          </a:p>
        </p:txBody>
      </p:sp>
      <p:sp>
        <p:nvSpPr>
          <p:cNvPr id="54" name="Rectangle 53">
            <a:extLst>
              <a:ext uri="{FF2B5EF4-FFF2-40B4-BE49-F238E27FC236}">
                <a16:creationId xmlns:a16="http://schemas.microsoft.com/office/drawing/2014/main" id="{8E89473A-5C10-48D1-81BE-DB45DF1ED09C}"/>
              </a:ext>
            </a:extLst>
          </p:cNvPr>
          <p:cNvSpPr/>
          <p:nvPr/>
        </p:nvSpPr>
        <p:spPr>
          <a:xfrm>
            <a:off x="8596604" y="2499219"/>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BLC</a:t>
            </a:r>
            <a:endParaRPr lang="en-US" dirty="0"/>
          </a:p>
        </p:txBody>
      </p:sp>
    </p:spTree>
    <p:extLst>
      <p:ext uri="{BB962C8B-B14F-4D97-AF65-F5344CB8AC3E}">
        <p14:creationId xmlns:p14="http://schemas.microsoft.com/office/powerpoint/2010/main" val="327643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AC4508-D1A6-4C92-A149-D34DED9C1126}"/>
              </a:ext>
            </a:extLst>
          </p:cNvPr>
          <p:cNvSpPr>
            <a:spLocks noGrp="1"/>
          </p:cNvSpPr>
          <p:nvPr>
            <p:ph idx="1"/>
          </p:nvPr>
        </p:nvSpPr>
        <p:spPr/>
        <p:txBody>
          <a:bodyPr/>
          <a:lstStyle/>
          <a:p>
            <a:r>
              <a:rPr lang="fr-FR" sz="2400" dirty="0"/>
              <a:t>Qu’entend-on par fluence? </a:t>
            </a:r>
          </a:p>
          <a:p>
            <a:r>
              <a:rPr lang="fr-FR" sz="2400" dirty="0"/>
              <a:t>Fluence, langage et compréhension en lecture</a:t>
            </a:r>
          </a:p>
          <a:p>
            <a:r>
              <a:rPr lang="fr-FR" sz="2400" dirty="0"/>
              <a:t>Enseigner la fluence au cycle 3</a:t>
            </a:r>
          </a:p>
          <a:p>
            <a:endParaRPr lang="en-US" dirty="0"/>
          </a:p>
        </p:txBody>
      </p:sp>
    </p:spTree>
    <p:extLst>
      <p:ext uri="{BB962C8B-B14F-4D97-AF65-F5344CB8AC3E}">
        <p14:creationId xmlns:p14="http://schemas.microsoft.com/office/powerpoint/2010/main" val="228923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flipV="1">
            <a:off x="536698" y="849644"/>
            <a:ext cx="11118600" cy="1"/>
          </a:xfrm>
          <a:prstGeom prst="line">
            <a:avLst/>
          </a:prstGeom>
          <a:ln w="19050"/>
        </p:spPr>
        <p:style>
          <a:lnRef idx="1">
            <a:schemeClr val="dk1"/>
          </a:lnRef>
          <a:fillRef idx="0">
            <a:schemeClr val="dk1"/>
          </a:fillRef>
          <a:effectRef idx="0">
            <a:schemeClr val="dk1"/>
          </a:effectRef>
          <a:fontRef idx="minor">
            <a:schemeClr val="tx1"/>
          </a:fontRef>
        </p:style>
      </p:cxnSp>
      <p:sp>
        <p:nvSpPr>
          <p:cNvPr id="10" name="Espace réservé du contenu 2">
            <a:extLst>
              <a:ext uri="{FF2B5EF4-FFF2-40B4-BE49-F238E27FC236}">
                <a16:creationId xmlns:a16="http://schemas.microsoft.com/office/drawing/2014/main" id="{57363B42-6F80-4A9E-8A3F-ECCBAC2BC433}"/>
              </a:ext>
            </a:extLst>
          </p:cNvPr>
          <p:cNvSpPr txBox="1">
            <a:spLocks/>
          </p:cNvSpPr>
          <p:nvPr/>
        </p:nvSpPr>
        <p:spPr>
          <a:xfrm>
            <a:off x="1847528" y="1386564"/>
            <a:ext cx="9194214" cy="9567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457200" lvl="1" indent="0">
              <a:buNone/>
            </a:pPr>
            <a:r>
              <a:rPr lang="fr-FR" dirty="0"/>
              <a:t>Relation fluence (axe X) et compréhension (axe Y)</a:t>
            </a:r>
          </a:p>
        </p:txBody>
      </p:sp>
      <p:sp>
        <p:nvSpPr>
          <p:cNvPr id="27" name="ZoneTexte 26">
            <a:extLst>
              <a:ext uri="{FF2B5EF4-FFF2-40B4-BE49-F238E27FC236}">
                <a16:creationId xmlns:a16="http://schemas.microsoft.com/office/drawing/2014/main" id="{A62D3C1A-94C8-4D2B-AE48-68009323132A}"/>
              </a:ext>
            </a:extLst>
          </p:cNvPr>
          <p:cNvSpPr txBox="1"/>
          <p:nvPr/>
        </p:nvSpPr>
        <p:spPr>
          <a:xfrm>
            <a:off x="121822" y="6597352"/>
            <a:ext cx="3093857" cy="307777"/>
          </a:xfrm>
          <a:prstGeom prst="rect">
            <a:avLst/>
          </a:prstGeom>
          <a:noFill/>
        </p:spPr>
        <p:txBody>
          <a:bodyPr wrap="square" rtlCol="0">
            <a:spAutoFit/>
          </a:bodyPr>
          <a:lstStyle/>
          <a:p>
            <a:r>
              <a:rPr lang="fr-FR" sz="1400" dirty="0" err="1"/>
              <a:t>Suggate</a:t>
            </a:r>
            <a:r>
              <a:rPr lang="fr-FR" sz="1400" dirty="0"/>
              <a:t>, 2016; O’Connor, (2017)</a:t>
            </a:r>
          </a:p>
        </p:txBody>
      </p:sp>
      <p:sp>
        <p:nvSpPr>
          <p:cNvPr id="28" name="Rectangle 27">
            <a:extLst>
              <a:ext uri="{FF2B5EF4-FFF2-40B4-BE49-F238E27FC236}">
                <a16:creationId xmlns:a16="http://schemas.microsoft.com/office/drawing/2014/main" id="{E1F7E71C-0857-4EDD-899A-C90DD0ACCB8F}"/>
              </a:ext>
            </a:extLst>
          </p:cNvPr>
          <p:cNvSpPr/>
          <p:nvPr/>
        </p:nvSpPr>
        <p:spPr>
          <a:xfrm>
            <a:off x="208341" y="5648469"/>
            <a:ext cx="11775315" cy="707886"/>
          </a:xfrm>
          <a:prstGeom prst="rect">
            <a:avLst/>
          </a:prstGeom>
        </p:spPr>
        <p:txBody>
          <a:bodyPr wrap="square">
            <a:spAutoFit/>
          </a:bodyPr>
          <a:lstStyle/>
          <a:p>
            <a:pPr>
              <a:buFont typeface="Wingdings" panose="05000000000000000000" pitchFamily="2" charset="2"/>
              <a:buChar char="Ø"/>
            </a:pPr>
            <a:r>
              <a:rPr lang="fr-FR" sz="2000" dirty="0"/>
              <a:t>Les objectifs à atteindre en termes de NMCLM doivent probablement être ajustés au niveau actuel des enfants et coordonnés avec l’apprentissage  d’autres habiletés  - prosodie et compréhension</a:t>
            </a:r>
          </a:p>
        </p:txBody>
      </p:sp>
      <p:grpSp>
        <p:nvGrpSpPr>
          <p:cNvPr id="29" name="Groupe 28">
            <a:extLst>
              <a:ext uri="{FF2B5EF4-FFF2-40B4-BE49-F238E27FC236}">
                <a16:creationId xmlns:a16="http://schemas.microsoft.com/office/drawing/2014/main" id="{3A11D3E0-5188-4A85-8AEB-5C049420A72C}"/>
              </a:ext>
            </a:extLst>
          </p:cNvPr>
          <p:cNvGrpSpPr/>
          <p:nvPr/>
        </p:nvGrpSpPr>
        <p:grpSpPr>
          <a:xfrm>
            <a:off x="2063552" y="1850672"/>
            <a:ext cx="7591549" cy="3589715"/>
            <a:chOff x="2300225" y="2695393"/>
            <a:chExt cx="7591549" cy="3291389"/>
          </a:xfrm>
        </p:grpSpPr>
        <p:grpSp>
          <p:nvGrpSpPr>
            <p:cNvPr id="30" name="Groupe 29">
              <a:extLst>
                <a:ext uri="{FF2B5EF4-FFF2-40B4-BE49-F238E27FC236}">
                  <a16:creationId xmlns:a16="http://schemas.microsoft.com/office/drawing/2014/main" id="{FA0D6F87-524B-470F-90BD-8A69EE9FC284}"/>
                </a:ext>
              </a:extLst>
            </p:cNvPr>
            <p:cNvGrpSpPr/>
            <p:nvPr/>
          </p:nvGrpSpPr>
          <p:grpSpPr>
            <a:xfrm>
              <a:off x="2300225" y="2695393"/>
              <a:ext cx="7591549" cy="3291389"/>
              <a:chOff x="867580" y="2524989"/>
              <a:chExt cx="9274879" cy="4441011"/>
            </a:xfrm>
          </p:grpSpPr>
          <p:grpSp>
            <p:nvGrpSpPr>
              <p:cNvPr id="35" name="Groupe 34">
                <a:extLst>
                  <a:ext uri="{FF2B5EF4-FFF2-40B4-BE49-F238E27FC236}">
                    <a16:creationId xmlns:a16="http://schemas.microsoft.com/office/drawing/2014/main" id="{DAC07F2E-AC1B-4D5A-919C-EF0CD0FB0751}"/>
                  </a:ext>
                </a:extLst>
              </p:cNvPr>
              <p:cNvGrpSpPr/>
              <p:nvPr/>
            </p:nvGrpSpPr>
            <p:grpSpPr>
              <a:xfrm>
                <a:off x="867580" y="2524989"/>
                <a:ext cx="9274879" cy="4441011"/>
                <a:chOff x="592158" y="2776989"/>
                <a:chExt cx="9274879" cy="4441011"/>
              </a:xfrm>
            </p:grpSpPr>
            <p:grpSp>
              <p:nvGrpSpPr>
                <p:cNvPr id="40" name="Groupe 39">
                  <a:extLst>
                    <a:ext uri="{FF2B5EF4-FFF2-40B4-BE49-F238E27FC236}">
                      <a16:creationId xmlns:a16="http://schemas.microsoft.com/office/drawing/2014/main" id="{1897DC7C-B518-49FB-BC25-B6C3E1E8DA0D}"/>
                    </a:ext>
                  </a:extLst>
                </p:cNvPr>
                <p:cNvGrpSpPr/>
                <p:nvPr/>
              </p:nvGrpSpPr>
              <p:grpSpPr>
                <a:xfrm>
                  <a:off x="592158" y="3151162"/>
                  <a:ext cx="9274879" cy="4066838"/>
                  <a:chOff x="592158" y="3151162"/>
                  <a:chExt cx="9274879" cy="4066838"/>
                </a:xfrm>
              </p:grpSpPr>
              <p:grpSp>
                <p:nvGrpSpPr>
                  <p:cNvPr id="43" name="Groupe 42">
                    <a:extLst>
                      <a:ext uri="{FF2B5EF4-FFF2-40B4-BE49-F238E27FC236}">
                        <a16:creationId xmlns:a16="http://schemas.microsoft.com/office/drawing/2014/main" id="{FB21A18D-C9E0-45D0-A29F-929D22DACB5B}"/>
                      </a:ext>
                    </a:extLst>
                  </p:cNvPr>
                  <p:cNvGrpSpPr/>
                  <p:nvPr/>
                </p:nvGrpSpPr>
                <p:grpSpPr>
                  <a:xfrm>
                    <a:off x="2087084" y="3151162"/>
                    <a:ext cx="7779953" cy="4066838"/>
                    <a:chOff x="2032000" y="2801699"/>
                    <a:chExt cx="7779953" cy="4066838"/>
                  </a:xfrm>
                </p:grpSpPr>
                <p:graphicFrame>
                  <p:nvGraphicFramePr>
                    <p:cNvPr id="46" name="Graphique 45">
                      <a:extLst>
                        <a:ext uri="{FF2B5EF4-FFF2-40B4-BE49-F238E27FC236}">
                          <a16:creationId xmlns:a16="http://schemas.microsoft.com/office/drawing/2014/main" id="{6D0CE5FA-EFBF-426D-B6F9-D15B25D130C1}"/>
                        </a:ext>
                      </a:extLst>
                    </p:cNvPr>
                    <p:cNvGraphicFramePr/>
                    <p:nvPr>
                      <p:extLst>
                        <p:ext uri="{D42A27DB-BD31-4B8C-83A1-F6EECF244321}">
                          <p14:modId xmlns:p14="http://schemas.microsoft.com/office/powerpoint/2010/main" val="923239874"/>
                        </p:ext>
                      </p:extLst>
                    </p:nvPr>
                  </p:nvGraphicFramePr>
                  <p:xfrm>
                    <a:off x="2032000" y="2801699"/>
                    <a:ext cx="3312000" cy="19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 name="Graphique 46">
                      <a:extLst>
                        <a:ext uri="{FF2B5EF4-FFF2-40B4-BE49-F238E27FC236}">
                          <a16:creationId xmlns:a16="http://schemas.microsoft.com/office/drawing/2014/main" id="{C5EFAA81-4EEB-4FE8-B8A1-B7D322E5F8C8}"/>
                        </a:ext>
                      </a:extLst>
                    </p:cNvPr>
                    <p:cNvGraphicFramePr/>
                    <p:nvPr>
                      <p:extLst>
                        <p:ext uri="{D42A27DB-BD31-4B8C-83A1-F6EECF244321}">
                          <p14:modId xmlns:p14="http://schemas.microsoft.com/office/powerpoint/2010/main" val="3195354760"/>
                        </p:ext>
                      </p:extLst>
                    </p:nvPr>
                  </p:nvGraphicFramePr>
                  <p:xfrm>
                    <a:off x="6499953" y="2841233"/>
                    <a:ext cx="3312000" cy="19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8" name="Graphique 47">
                      <a:extLst>
                        <a:ext uri="{FF2B5EF4-FFF2-40B4-BE49-F238E27FC236}">
                          <a16:creationId xmlns:a16="http://schemas.microsoft.com/office/drawing/2014/main" id="{93B17B18-9E6C-4924-8BD3-DB8DE3C81116}"/>
                        </a:ext>
                      </a:extLst>
                    </p:cNvPr>
                    <p:cNvGraphicFramePr/>
                    <p:nvPr>
                      <p:extLst>
                        <p:ext uri="{D42A27DB-BD31-4B8C-83A1-F6EECF244321}">
                          <p14:modId xmlns:p14="http://schemas.microsoft.com/office/powerpoint/2010/main" val="4229538577"/>
                        </p:ext>
                      </p:extLst>
                    </p:nvPr>
                  </p:nvGraphicFramePr>
                  <p:xfrm>
                    <a:off x="2032000" y="4888537"/>
                    <a:ext cx="3312000" cy="19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9" name="Graphique 48">
                      <a:extLst>
                        <a:ext uri="{FF2B5EF4-FFF2-40B4-BE49-F238E27FC236}">
                          <a16:creationId xmlns:a16="http://schemas.microsoft.com/office/drawing/2014/main" id="{35B51927-DE05-43F3-BD7F-1D85590DD987}"/>
                        </a:ext>
                      </a:extLst>
                    </p:cNvPr>
                    <p:cNvGraphicFramePr/>
                    <p:nvPr>
                      <p:extLst>
                        <p:ext uri="{D42A27DB-BD31-4B8C-83A1-F6EECF244321}">
                          <p14:modId xmlns:p14="http://schemas.microsoft.com/office/powerpoint/2010/main" val="962639233"/>
                        </p:ext>
                      </p:extLst>
                    </p:nvPr>
                  </p:nvGraphicFramePr>
                  <p:xfrm>
                    <a:off x="6378767" y="4888537"/>
                    <a:ext cx="3312000" cy="1980000"/>
                  </p:xfrm>
                  <a:graphic>
                    <a:graphicData uri="http://schemas.openxmlformats.org/drawingml/2006/chart">
                      <c:chart xmlns:c="http://schemas.openxmlformats.org/drawingml/2006/chart" xmlns:r="http://schemas.openxmlformats.org/officeDocument/2006/relationships" r:id="rId6"/>
                    </a:graphicData>
                  </a:graphic>
                </p:graphicFrame>
              </p:grpSp>
              <p:sp>
                <p:nvSpPr>
                  <p:cNvPr id="44" name="ZoneTexte 43">
                    <a:extLst>
                      <a:ext uri="{FF2B5EF4-FFF2-40B4-BE49-F238E27FC236}">
                        <a16:creationId xmlns:a16="http://schemas.microsoft.com/office/drawing/2014/main" id="{F757E3DC-724A-40E3-A8B6-5717D74CD5B5}"/>
                      </a:ext>
                    </a:extLst>
                  </p:cNvPr>
                  <p:cNvSpPr txBox="1"/>
                  <p:nvPr/>
                </p:nvSpPr>
                <p:spPr>
                  <a:xfrm>
                    <a:off x="683046" y="3800819"/>
                    <a:ext cx="1267598" cy="876082"/>
                  </a:xfrm>
                  <a:prstGeom prst="rect">
                    <a:avLst/>
                  </a:prstGeom>
                  <a:noFill/>
                </p:spPr>
                <p:txBody>
                  <a:bodyPr wrap="none" rtlCol="0">
                    <a:spAutoFit/>
                  </a:bodyPr>
                  <a:lstStyle/>
                  <a:p>
                    <a:r>
                      <a:rPr lang="fr-FR" sz="2100" dirty="0"/>
                      <a:t>CE1</a:t>
                    </a:r>
                  </a:p>
                  <a:p>
                    <a:r>
                      <a:rPr lang="fr-FR" sz="2100" dirty="0"/>
                      <a:t>Grade 2</a:t>
                    </a:r>
                  </a:p>
                </p:txBody>
              </p:sp>
              <p:sp>
                <p:nvSpPr>
                  <p:cNvPr id="45" name="ZoneTexte 44">
                    <a:extLst>
                      <a:ext uri="{FF2B5EF4-FFF2-40B4-BE49-F238E27FC236}">
                        <a16:creationId xmlns:a16="http://schemas.microsoft.com/office/drawing/2014/main" id="{ACECECF6-0837-475D-A924-3BC4A9CE76E9}"/>
                      </a:ext>
                    </a:extLst>
                  </p:cNvPr>
                  <p:cNvSpPr txBox="1"/>
                  <p:nvPr/>
                </p:nvSpPr>
                <p:spPr>
                  <a:xfrm>
                    <a:off x="592158" y="5863335"/>
                    <a:ext cx="1267598" cy="876082"/>
                  </a:xfrm>
                  <a:prstGeom prst="rect">
                    <a:avLst/>
                  </a:prstGeom>
                  <a:noFill/>
                </p:spPr>
                <p:txBody>
                  <a:bodyPr wrap="none" rtlCol="0">
                    <a:spAutoFit/>
                  </a:bodyPr>
                  <a:lstStyle/>
                  <a:p>
                    <a:r>
                      <a:rPr lang="fr-FR" sz="2100" dirty="0"/>
                      <a:t>CM1</a:t>
                    </a:r>
                  </a:p>
                  <a:p>
                    <a:r>
                      <a:rPr lang="fr-FR" sz="2100" dirty="0"/>
                      <a:t>Grade 4</a:t>
                    </a:r>
                  </a:p>
                </p:txBody>
              </p:sp>
            </p:grpSp>
            <p:sp>
              <p:nvSpPr>
                <p:cNvPr id="41" name="ZoneTexte 40">
                  <a:extLst>
                    <a:ext uri="{FF2B5EF4-FFF2-40B4-BE49-F238E27FC236}">
                      <a16:creationId xmlns:a16="http://schemas.microsoft.com/office/drawing/2014/main" id="{258BE93C-D330-4431-93EE-DC521FF27BF3}"/>
                    </a:ext>
                  </a:extLst>
                </p:cNvPr>
                <p:cNvSpPr txBox="1"/>
                <p:nvPr/>
              </p:nvSpPr>
              <p:spPr>
                <a:xfrm>
                  <a:off x="2633030" y="2781830"/>
                  <a:ext cx="2853369" cy="383285"/>
                </a:xfrm>
                <a:prstGeom prst="rect">
                  <a:avLst/>
                </a:prstGeom>
                <a:noFill/>
              </p:spPr>
              <p:txBody>
                <a:bodyPr wrap="square" rtlCol="0">
                  <a:spAutoFit/>
                </a:bodyPr>
                <a:lstStyle/>
                <a:p>
                  <a:r>
                    <a:rPr lang="fr-FR" sz="1500" dirty="0"/>
                    <a:t>Lecteurs faibles</a:t>
                  </a:r>
                </a:p>
              </p:txBody>
            </p:sp>
            <p:sp>
              <p:nvSpPr>
                <p:cNvPr id="42" name="ZoneTexte 41">
                  <a:extLst>
                    <a:ext uri="{FF2B5EF4-FFF2-40B4-BE49-F238E27FC236}">
                      <a16:creationId xmlns:a16="http://schemas.microsoft.com/office/drawing/2014/main" id="{71D82690-0B74-43A5-9709-9056EC130E73}"/>
                    </a:ext>
                  </a:extLst>
                </p:cNvPr>
                <p:cNvSpPr txBox="1"/>
                <p:nvPr/>
              </p:nvSpPr>
              <p:spPr>
                <a:xfrm>
                  <a:off x="7013668" y="2776989"/>
                  <a:ext cx="2853369" cy="383285"/>
                </a:xfrm>
                <a:prstGeom prst="rect">
                  <a:avLst/>
                </a:prstGeom>
                <a:noFill/>
              </p:spPr>
              <p:txBody>
                <a:bodyPr wrap="square" rtlCol="0">
                  <a:spAutoFit/>
                </a:bodyPr>
                <a:lstStyle/>
                <a:p>
                  <a:r>
                    <a:rPr lang="fr-FR" sz="1500" dirty="0"/>
                    <a:t>Normo -lecteurs </a:t>
                  </a:r>
                </a:p>
              </p:txBody>
            </p:sp>
          </p:grpSp>
          <p:cxnSp>
            <p:nvCxnSpPr>
              <p:cNvPr id="36" name="Connecteur droit 35">
                <a:extLst>
                  <a:ext uri="{FF2B5EF4-FFF2-40B4-BE49-F238E27FC236}">
                    <a16:creationId xmlns:a16="http://schemas.microsoft.com/office/drawing/2014/main" id="{0AAA4E6E-D50A-41AE-A125-67A8B9C17B0F}"/>
                  </a:ext>
                </a:extLst>
              </p:cNvPr>
              <p:cNvCxnSpPr/>
              <p:nvPr/>
            </p:nvCxnSpPr>
            <p:spPr>
              <a:xfrm>
                <a:off x="2679955" y="3561005"/>
                <a:ext cx="2677099"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Connecteur droit 36">
                <a:extLst>
                  <a:ext uri="{FF2B5EF4-FFF2-40B4-BE49-F238E27FC236}">
                    <a16:creationId xmlns:a16="http://schemas.microsoft.com/office/drawing/2014/main" id="{8E0199B7-111C-46DE-A918-9A94A0F053DD}"/>
                  </a:ext>
                </a:extLst>
              </p:cNvPr>
              <p:cNvCxnSpPr/>
              <p:nvPr/>
            </p:nvCxnSpPr>
            <p:spPr>
              <a:xfrm flipV="1">
                <a:off x="2690349" y="5611335"/>
                <a:ext cx="2817461" cy="1101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EAC5764-3C9C-4195-ABB4-E3DC28E45945}"/>
                  </a:ext>
                </a:extLst>
              </p:cNvPr>
              <p:cNvCxnSpPr/>
              <p:nvPr/>
            </p:nvCxnSpPr>
            <p:spPr>
              <a:xfrm flipV="1">
                <a:off x="7045637" y="5319330"/>
                <a:ext cx="2817461" cy="1101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7A1C49F6-F9CD-4909-A5D2-9C4972D124FB}"/>
                  </a:ext>
                </a:extLst>
              </p:cNvPr>
              <p:cNvCxnSpPr/>
              <p:nvPr/>
            </p:nvCxnSpPr>
            <p:spPr>
              <a:xfrm>
                <a:off x="7185999" y="3525680"/>
                <a:ext cx="2677099" cy="0"/>
              </a:xfrm>
              <a:prstGeom prst="line">
                <a:avLst/>
              </a:prstGeom>
            </p:spPr>
            <p:style>
              <a:lnRef idx="1">
                <a:schemeClr val="accent5"/>
              </a:lnRef>
              <a:fillRef idx="0">
                <a:schemeClr val="accent5"/>
              </a:fillRef>
              <a:effectRef idx="0">
                <a:schemeClr val="accent5"/>
              </a:effectRef>
              <a:fontRef idx="minor">
                <a:schemeClr val="tx1"/>
              </a:fontRef>
            </p:style>
          </p:cxnSp>
        </p:grpSp>
        <p:cxnSp>
          <p:nvCxnSpPr>
            <p:cNvPr id="31" name="Connecteur droit 30">
              <a:extLst>
                <a:ext uri="{FF2B5EF4-FFF2-40B4-BE49-F238E27FC236}">
                  <a16:creationId xmlns:a16="http://schemas.microsoft.com/office/drawing/2014/main" id="{64462D3A-7761-405D-B611-C467EDA6B028}"/>
                </a:ext>
              </a:extLst>
            </p:cNvPr>
            <p:cNvCxnSpPr/>
            <p:nvPr/>
          </p:nvCxnSpPr>
          <p:spPr>
            <a:xfrm flipV="1">
              <a:off x="4197372" y="3819367"/>
              <a:ext cx="549575" cy="1483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4E0FA03A-94EF-42BC-8BFF-1CFF4AAB432C}"/>
                </a:ext>
              </a:extLst>
            </p:cNvPr>
            <p:cNvCxnSpPr/>
            <p:nvPr/>
          </p:nvCxnSpPr>
          <p:spPr>
            <a:xfrm>
              <a:off x="8248538" y="3855748"/>
              <a:ext cx="548544" cy="35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9D3AB11B-7DA0-4174-ABC0-7FD46DC7E140}"/>
                </a:ext>
              </a:extLst>
            </p:cNvPr>
            <p:cNvCxnSpPr>
              <a:cxnSpLocks/>
            </p:cNvCxnSpPr>
            <p:nvPr/>
          </p:nvCxnSpPr>
          <p:spPr>
            <a:xfrm>
              <a:off x="4658848" y="5338539"/>
              <a:ext cx="23366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5622248E-384E-436E-BCA0-8C9E20CC2D2C}"/>
                </a:ext>
              </a:extLst>
            </p:cNvPr>
            <p:cNvCxnSpPr/>
            <p:nvPr/>
          </p:nvCxnSpPr>
          <p:spPr>
            <a:xfrm>
              <a:off x="8797082" y="5335518"/>
              <a:ext cx="30472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0" name="Espace réservé du contenu 2">
            <a:extLst>
              <a:ext uri="{FF2B5EF4-FFF2-40B4-BE49-F238E27FC236}">
                <a16:creationId xmlns:a16="http://schemas.microsoft.com/office/drawing/2014/main" id="{5B0D0786-7986-46B9-A385-F28625829642}"/>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a:t>
            </a:r>
          </a:p>
        </p:txBody>
      </p:sp>
    </p:spTree>
    <p:extLst>
      <p:ext uri="{BB962C8B-B14F-4D97-AF65-F5344CB8AC3E}">
        <p14:creationId xmlns:p14="http://schemas.microsoft.com/office/powerpoint/2010/main" val="273279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9FC64364-4FCB-46AA-9CAF-B956DD217ADB}"/>
              </a:ext>
            </a:extLst>
          </p:cNvPr>
          <p:cNvSpPr txBox="1">
            <a:spLocks/>
          </p:cNvSpPr>
          <p:nvPr/>
        </p:nvSpPr>
        <p:spPr>
          <a:xfrm>
            <a:off x="828112" y="63650"/>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a:t>
            </a:r>
          </a:p>
          <a:p>
            <a:pPr marL="0" indent="0" algn="ctr">
              <a:buNone/>
            </a:pPr>
            <a:endParaRPr lang="fr-FR" sz="3200" dirty="0">
              <a:solidFill>
                <a:srgbClr val="0070C0"/>
              </a:solidFill>
            </a:endParaRPr>
          </a:p>
        </p:txBody>
      </p:sp>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a:off x="407368" y="692696"/>
            <a:ext cx="11141503" cy="1"/>
          </a:xfrm>
          <a:prstGeom prst="line">
            <a:avLst/>
          </a:prstGeom>
          <a:ln w="19050"/>
        </p:spPr>
        <p:style>
          <a:lnRef idx="1">
            <a:schemeClr val="dk1"/>
          </a:lnRef>
          <a:fillRef idx="0">
            <a:schemeClr val="dk1"/>
          </a:fillRef>
          <a:effectRef idx="0">
            <a:schemeClr val="dk1"/>
          </a:effectRef>
          <a:fontRef idx="minor">
            <a:schemeClr val="tx1"/>
          </a:fontRef>
        </p:style>
      </p:cxnSp>
      <p:sp>
        <p:nvSpPr>
          <p:cNvPr id="9" name="Espace réservé du contenu 8">
            <a:extLst>
              <a:ext uri="{FF2B5EF4-FFF2-40B4-BE49-F238E27FC236}">
                <a16:creationId xmlns:a16="http://schemas.microsoft.com/office/drawing/2014/main" id="{772C643E-F80A-42B4-9646-000A6DDA263C}"/>
              </a:ext>
            </a:extLst>
          </p:cNvPr>
          <p:cNvSpPr>
            <a:spLocks noGrp="1"/>
          </p:cNvSpPr>
          <p:nvPr>
            <p:ph idx="1"/>
          </p:nvPr>
        </p:nvSpPr>
        <p:spPr>
          <a:xfrm>
            <a:off x="139845" y="893075"/>
            <a:ext cx="11912310" cy="5951620"/>
          </a:xfrm>
        </p:spPr>
        <p:txBody>
          <a:bodyPr>
            <a:normAutofit lnSpcReduction="10000"/>
          </a:bodyPr>
          <a:lstStyle/>
          <a:p>
            <a:pPr marL="0" indent="0">
              <a:buNone/>
            </a:pPr>
            <a:endParaRPr lang="fr-FR" dirty="0"/>
          </a:p>
          <a:p>
            <a:pPr marL="0" indent="0">
              <a:buNone/>
            </a:pPr>
            <a:r>
              <a:rPr lang="fr-FR" sz="2000" dirty="0">
                <a:solidFill>
                  <a:srgbClr val="0070C0"/>
                </a:solidFill>
              </a:rPr>
              <a:t>Améliorer le NMLCM pour améliorer la compréhension en lecture ? </a:t>
            </a:r>
          </a:p>
          <a:p>
            <a:pPr marL="0" indent="0">
              <a:buNone/>
            </a:pPr>
            <a:r>
              <a:rPr lang="fr-FR" sz="2000" dirty="0"/>
              <a:t>Effets positifs et significatifs, d'amplitude modérée (20% d'un écart-type) à moyenne (50% d'un écart-type) avec un transfert sur les habiletés voisines mais qui tendent a décroître avec le temps.</a:t>
            </a:r>
          </a:p>
          <a:p>
            <a:pPr marL="0" indent="0">
              <a:buNone/>
            </a:pPr>
            <a:r>
              <a:rPr lang="fr-FR" sz="2000" dirty="0"/>
              <a:t>Les entraînements à la fluence – NMLCM – ont été conçus pour les élèves en difficulté – voire en grande difficulté</a:t>
            </a:r>
          </a:p>
          <a:p>
            <a:endParaRPr lang="fr-FR" sz="2000" dirty="0"/>
          </a:p>
          <a:p>
            <a:pPr marL="0" indent="0">
              <a:buNone/>
            </a:pPr>
            <a:r>
              <a:rPr lang="fr-FR" sz="2000" dirty="0">
                <a:solidFill>
                  <a:srgbClr val="0070C0"/>
                </a:solidFill>
              </a:rPr>
              <a:t>Améliorer le NMLCM pour améliorer la compréhension en lecture ? </a:t>
            </a:r>
          </a:p>
          <a:p>
            <a:pPr marL="1160463"/>
            <a:r>
              <a:rPr lang="fr-FR" sz="2000" dirty="0"/>
              <a:t>Oui, mais tous n’en n’ont pas besoin. </a:t>
            </a:r>
          </a:p>
          <a:p>
            <a:pPr marL="1160463"/>
            <a:r>
              <a:rPr lang="fr-FR" sz="2000" dirty="0"/>
              <a:t>Certains ont besoin d’apprendre à ralentir pour mieux comprendre </a:t>
            </a:r>
          </a:p>
          <a:p>
            <a:pPr marL="1160463"/>
            <a:r>
              <a:rPr lang="fr-FR" sz="2000" dirty="0"/>
              <a:t>Envisager la fluence sur le seul angle du NMCLM comporte un risque quant à la conception de la lecture pour les enseignants comme pour les élèves: </a:t>
            </a:r>
          </a:p>
          <a:p>
            <a:pPr marL="3587750" lvl="8" indent="0">
              <a:buNone/>
            </a:pPr>
            <a:r>
              <a:rPr lang="fr-FR" sz="2000" b="1" dirty="0"/>
              <a:t>Lire = décoder vite.    </a:t>
            </a:r>
            <a:endParaRPr lang="en-US" sz="2000" b="1" dirty="0"/>
          </a:p>
          <a:p>
            <a:endParaRPr lang="fr-FR" sz="2000" dirty="0"/>
          </a:p>
          <a:p>
            <a:pPr marL="0" indent="0">
              <a:buNone/>
            </a:pPr>
            <a:r>
              <a:rPr lang="fr-FR" sz="2400" b="1" dirty="0">
                <a:solidFill>
                  <a:srgbClr val="0070C0"/>
                </a:solidFill>
              </a:rPr>
              <a:t>Objectif du cycle 3: devenir un lecteur expressif - phrasé et intonation adaptés</a:t>
            </a:r>
          </a:p>
          <a:p>
            <a:pPr marL="0" indent="0">
              <a:buNone/>
            </a:pPr>
            <a:endParaRPr lang="fr-FR" sz="2000" b="1" dirty="0">
              <a:solidFill>
                <a:srgbClr val="0070C0"/>
              </a:solidFill>
            </a:endParaRPr>
          </a:p>
        </p:txBody>
      </p:sp>
    </p:spTree>
    <p:extLst>
      <p:ext uri="{BB962C8B-B14F-4D97-AF65-F5344CB8AC3E}">
        <p14:creationId xmlns:p14="http://schemas.microsoft.com/office/powerpoint/2010/main" val="161535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66C296FB-9111-46D9-AC35-5B1C08D163FC}"/>
              </a:ext>
            </a:extLst>
          </p:cNvPr>
          <p:cNvPicPr>
            <a:picLocks noGrp="1" noChangeAspect="1"/>
          </p:cNvPicPr>
          <p:nvPr>
            <p:ph idx="1"/>
          </p:nvPr>
        </p:nvPicPr>
        <p:blipFill rotWithShape="1">
          <a:blip r:embed="rId2"/>
          <a:srcRect b="25000"/>
          <a:stretch/>
        </p:blipFill>
        <p:spPr>
          <a:xfrm>
            <a:off x="513584" y="1599062"/>
            <a:ext cx="10945216" cy="4755508"/>
          </a:xfrm>
          <a:prstGeom prst="rect">
            <a:avLst/>
          </a:prstGeom>
        </p:spPr>
      </p:pic>
      <p:sp>
        <p:nvSpPr>
          <p:cNvPr id="4" name="ZoneTexte 3">
            <a:extLst>
              <a:ext uri="{FF2B5EF4-FFF2-40B4-BE49-F238E27FC236}">
                <a16:creationId xmlns:a16="http://schemas.microsoft.com/office/drawing/2014/main" id="{75A63A56-1F06-4521-8E58-EF9A1D0FDE9B}"/>
              </a:ext>
            </a:extLst>
          </p:cNvPr>
          <p:cNvSpPr txBox="1"/>
          <p:nvPr/>
        </p:nvSpPr>
        <p:spPr>
          <a:xfrm>
            <a:off x="0" y="6556669"/>
            <a:ext cx="2470933" cy="338554"/>
          </a:xfrm>
          <a:prstGeom prst="rect">
            <a:avLst/>
          </a:prstGeom>
          <a:noFill/>
        </p:spPr>
        <p:txBody>
          <a:bodyPr wrap="none" rtlCol="0">
            <a:spAutoFit/>
          </a:bodyPr>
          <a:lstStyle/>
          <a:p>
            <a:r>
              <a:rPr lang="fr-FR" sz="1600" dirty="0" err="1"/>
              <a:t>Godde</a:t>
            </a:r>
            <a:r>
              <a:rPr lang="fr-FR" sz="1600" dirty="0"/>
              <a:t>, Bosse &amp; Bailly, 2020</a:t>
            </a:r>
            <a:endParaRPr lang="en-US" sz="1600" dirty="0"/>
          </a:p>
        </p:txBody>
      </p:sp>
      <p:sp>
        <p:nvSpPr>
          <p:cNvPr id="6" name="ZoneTexte 5">
            <a:extLst>
              <a:ext uri="{FF2B5EF4-FFF2-40B4-BE49-F238E27FC236}">
                <a16:creationId xmlns:a16="http://schemas.microsoft.com/office/drawing/2014/main" id="{370A0359-EC82-4E78-942F-F218165CA0D3}"/>
              </a:ext>
            </a:extLst>
          </p:cNvPr>
          <p:cNvSpPr txBox="1"/>
          <p:nvPr/>
        </p:nvSpPr>
        <p:spPr>
          <a:xfrm>
            <a:off x="305785" y="1099966"/>
            <a:ext cx="11451782" cy="400110"/>
          </a:xfrm>
          <a:prstGeom prst="rect">
            <a:avLst/>
          </a:prstGeom>
          <a:noFill/>
        </p:spPr>
        <p:txBody>
          <a:bodyPr wrap="square" rtlCol="0">
            <a:spAutoFit/>
          </a:bodyPr>
          <a:lstStyle/>
          <a:p>
            <a:pPr algn="ctr"/>
            <a:r>
              <a:rPr lang="fr-FR" sz="2000" dirty="0"/>
              <a:t>Echelle multi-dimensionnelle de fluence (EMDF) – adaptation pour le français de l’échelle de </a:t>
            </a:r>
            <a:r>
              <a:rPr lang="fr-FR" sz="2000" dirty="0" err="1"/>
              <a:t>Rasinski</a:t>
            </a:r>
            <a:r>
              <a:rPr lang="fr-FR" sz="2000" dirty="0"/>
              <a:t> (2004) </a:t>
            </a:r>
            <a:endParaRPr lang="en-US" sz="2000" dirty="0"/>
          </a:p>
        </p:txBody>
      </p:sp>
      <p:sp>
        <p:nvSpPr>
          <p:cNvPr id="7" name="Espace réservé du contenu 2">
            <a:extLst>
              <a:ext uri="{FF2B5EF4-FFF2-40B4-BE49-F238E27FC236}">
                <a16:creationId xmlns:a16="http://schemas.microsoft.com/office/drawing/2014/main" id="{0E42E3B7-AC59-41F6-B86A-F7B9AD9442AC}"/>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 pour Enseigner la fluence au cycle 3</a:t>
            </a:r>
          </a:p>
        </p:txBody>
      </p:sp>
      <p:cxnSp>
        <p:nvCxnSpPr>
          <p:cNvPr id="8" name="Connecteur droit 7">
            <a:extLst>
              <a:ext uri="{FF2B5EF4-FFF2-40B4-BE49-F238E27FC236}">
                <a16:creationId xmlns:a16="http://schemas.microsoft.com/office/drawing/2014/main" id="{84BEA5BB-97BC-4E46-96AD-2BD22385342D}"/>
              </a:ext>
            </a:extLst>
          </p:cNvPr>
          <p:cNvCxnSpPr>
            <a:cxnSpLocks/>
          </p:cNvCxnSpPr>
          <p:nvPr/>
        </p:nvCxnSpPr>
        <p:spPr>
          <a:xfrm flipV="1">
            <a:off x="596630" y="847150"/>
            <a:ext cx="11160937"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7502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id="{DCEB37F3-A9F5-4CCF-B310-08CE0EE385AF}"/>
              </a:ext>
            </a:extLst>
          </p:cNvPr>
          <p:cNvGraphicFramePr>
            <a:graphicFrameLocks noGrp="1"/>
          </p:cNvGraphicFramePr>
          <p:nvPr>
            <p:ph idx="1"/>
            <p:extLst>
              <p:ext uri="{D42A27DB-BD31-4B8C-83A1-F6EECF244321}">
                <p14:modId xmlns:p14="http://schemas.microsoft.com/office/powerpoint/2010/main" val="3026005772"/>
              </p:ext>
            </p:extLst>
          </p:nvPr>
        </p:nvGraphicFramePr>
        <p:xfrm>
          <a:off x="191344" y="1268760"/>
          <a:ext cx="11809312" cy="4851400"/>
        </p:xfrm>
        <a:graphic>
          <a:graphicData uri="http://schemas.openxmlformats.org/drawingml/2006/table">
            <a:tbl>
              <a:tblPr firstRow="1" bandRow="1">
                <a:tableStyleId>{9DCAF9ED-07DC-4A11-8D7F-57B35C25682E}</a:tableStyleId>
              </a:tblPr>
              <a:tblGrid>
                <a:gridCol w="1582451">
                  <a:extLst>
                    <a:ext uri="{9D8B030D-6E8A-4147-A177-3AD203B41FA5}">
                      <a16:colId xmlns:a16="http://schemas.microsoft.com/office/drawing/2014/main" val="666742283"/>
                    </a:ext>
                  </a:extLst>
                </a:gridCol>
                <a:gridCol w="1749025">
                  <a:extLst>
                    <a:ext uri="{9D8B030D-6E8A-4147-A177-3AD203B41FA5}">
                      <a16:colId xmlns:a16="http://schemas.microsoft.com/office/drawing/2014/main" val="2567116531"/>
                    </a:ext>
                  </a:extLst>
                </a:gridCol>
                <a:gridCol w="1749025">
                  <a:extLst>
                    <a:ext uri="{9D8B030D-6E8A-4147-A177-3AD203B41FA5}">
                      <a16:colId xmlns:a16="http://schemas.microsoft.com/office/drawing/2014/main" val="3937916667"/>
                    </a:ext>
                  </a:extLst>
                </a:gridCol>
                <a:gridCol w="1749025">
                  <a:extLst>
                    <a:ext uri="{9D8B030D-6E8A-4147-A177-3AD203B41FA5}">
                      <a16:colId xmlns:a16="http://schemas.microsoft.com/office/drawing/2014/main" val="2925357625"/>
                    </a:ext>
                  </a:extLst>
                </a:gridCol>
                <a:gridCol w="1898512">
                  <a:extLst>
                    <a:ext uri="{9D8B030D-6E8A-4147-A177-3AD203B41FA5}">
                      <a16:colId xmlns:a16="http://schemas.microsoft.com/office/drawing/2014/main" val="627375343"/>
                    </a:ext>
                  </a:extLst>
                </a:gridCol>
                <a:gridCol w="3081274">
                  <a:extLst>
                    <a:ext uri="{9D8B030D-6E8A-4147-A177-3AD203B41FA5}">
                      <a16:colId xmlns:a16="http://schemas.microsoft.com/office/drawing/2014/main" val="3380845258"/>
                    </a:ext>
                  </a:extLst>
                </a:gridCol>
              </a:tblGrid>
              <a:tr h="370840">
                <a:tc>
                  <a:txBody>
                    <a:bodyPr/>
                    <a:lstStyle/>
                    <a:p>
                      <a:endParaRPr lang="en-US" dirty="0"/>
                    </a:p>
                  </a:txBody>
                  <a:tcPr/>
                </a:tc>
                <a:tc>
                  <a:txBody>
                    <a:bodyPr/>
                    <a:lstStyle/>
                    <a:p>
                      <a:r>
                        <a:rPr lang="fr-FR" dirty="0"/>
                        <a:t>décodage</a:t>
                      </a:r>
                      <a:endParaRPr lang="en-US" dirty="0"/>
                    </a:p>
                  </a:txBody>
                  <a:tcPr/>
                </a:tc>
                <a:tc>
                  <a:txBody>
                    <a:bodyPr/>
                    <a:lstStyle/>
                    <a:p>
                      <a:r>
                        <a:rPr lang="fr-FR" dirty="0"/>
                        <a:t>vitesse</a:t>
                      </a:r>
                      <a:endParaRPr lang="en-US" dirty="0"/>
                    </a:p>
                  </a:txBody>
                  <a:tcPr/>
                </a:tc>
                <a:tc>
                  <a:txBody>
                    <a:bodyPr/>
                    <a:lstStyle/>
                    <a:p>
                      <a:r>
                        <a:rPr lang="fr-FR" dirty="0"/>
                        <a:t>Phrasé </a:t>
                      </a:r>
                      <a:endParaRPr lang="en-US" dirty="0"/>
                    </a:p>
                  </a:txBody>
                  <a:tcPr/>
                </a:tc>
                <a:tc>
                  <a:txBody>
                    <a:bodyPr/>
                    <a:lstStyle/>
                    <a:p>
                      <a:r>
                        <a:rPr lang="fr-FR" dirty="0"/>
                        <a:t>expression</a:t>
                      </a:r>
                      <a:endParaRPr lang="en-US" dirty="0"/>
                    </a:p>
                  </a:txBody>
                  <a:tcPr/>
                </a:tc>
                <a:tc>
                  <a:txBody>
                    <a:bodyPr/>
                    <a:lstStyle/>
                    <a:p>
                      <a:endParaRPr lang="en-US" dirty="0"/>
                    </a:p>
                  </a:txBody>
                  <a:tcPr/>
                </a:tc>
                <a:extLst>
                  <a:ext uri="{0D108BD9-81ED-4DB2-BD59-A6C34878D82A}">
                    <a16:rowId xmlns:a16="http://schemas.microsoft.com/office/drawing/2014/main" val="287548156"/>
                  </a:ext>
                </a:extLst>
              </a:tr>
              <a:tr h="370840">
                <a:tc>
                  <a:txBody>
                    <a:bodyPr/>
                    <a:lstStyle/>
                    <a:p>
                      <a:r>
                        <a:rPr lang="fr-FR" dirty="0"/>
                        <a:t>élève 1</a:t>
                      </a:r>
                      <a:endParaRPr lang="en-US" dirty="0"/>
                    </a:p>
                  </a:txBody>
                  <a:tcPr/>
                </a:tc>
                <a:tc>
                  <a:txBody>
                    <a:bodyPr/>
                    <a:lstStyle/>
                    <a:p>
                      <a:r>
                        <a:rPr lang="fr-FR" dirty="0">
                          <a:latin typeface="Calibri" panose="020F0502020204030204" pitchFamily="34" charset="0"/>
                          <a:cs typeface="Calibri" panose="020F0502020204030204" pitchFamily="34" charset="0"/>
                        </a:rPr>
                        <a:t>❶</a:t>
                      </a:r>
                      <a:r>
                        <a:rPr lang="fr-FR" dirty="0"/>
                        <a:t> pauses erreurs fréquentes…</a:t>
                      </a:r>
                      <a:endParaRPr lang="en-US" dirty="0"/>
                    </a:p>
                  </a:txBody>
                  <a:tcPr/>
                </a:tc>
                <a:tc>
                  <a:txBody>
                    <a:bodyPr/>
                    <a:lstStyle/>
                    <a:p>
                      <a:r>
                        <a:rPr lang="fr-FR" dirty="0">
                          <a:latin typeface="Calibri" panose="020F0502020204030204" pitchFamily="34" charset="0"/>
                          <a:cs typeface="Calibri" panose="020F0502020204030204" pitchFamily="34" charset="0"/>
                        </a:rPr>
                        <a:t>❷ </a:t>
                      </a:r>
                      <a:r>
                        <a:rPr lang="fr-FR" dirty="0"/>
                        <a:t>lent</a:t>
                      </a:r>
                      <a:endParaRPr lang="en-US" dirty="0"/>
                    </a:p>
                  </a:txBody>
                  <a:tcPr>
                    <a:solidFill>
                      <a:schemeClr val="accent1"/>
                    </a:solidFill>
                  </a:tcPr>
                </a:tc>
                <a:tc>
                  <a:txBody>
                    <a:bodyPr/>
                    <a:lstStyle/>
                    <a:p>
                      <a:r>
                        <a:rPr lang="fr-FR" dirty="0">
                          <a:latin typeface="Calibri" panose="020F0502020204030204" pitchFamily="34" charset="0"/>
                          <a:cs typeface="Calibri" panose="020F0502020204030204" pitchFamily="34" charset="0"/>
                        </a:rPr>
                        <a:t>❶</a:t>
                      </a:r>
                      <a:r>
                        <a:rPr lang="fr-FR" dirty="0"/>
                        <a:t>Mot à mot </a:t>
                      </a:r>
                      <a:endParaRPr lang="en-US" dirty="0"/>
                    </a:p>
                  </a:txBody>
                  <a:tcPr/>
                </a:tc>
                <a:tc>
                  <a:txBody>
                    <a:bodyPr/>
                    <a:lstStyle/>
                    <a:p>
                      <a:r>
                        <a:rPr lang="fr-FR" dirty="0">
                          <a:latin typeface="Calibri" panose="020F0502020204030204" pitchFamily="34" charset="0"/>
                          <a:cs typeface="Calibri" panose="020F0502020204030204" pitchFamily="34" charset="0"/>
                        </a:rPr>
                        <a:t>❶</a:t>
                      </a:r>
                      <a:r>
                        <a:rPr lang="fr-FR" dirty="0"/>
                        <a:t>Monotone </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décodage </a:t>
                      </a:r>
                    </a:p>
                    <a:p>
                      <a:pPr marL="285750" indent="-285750">
                        <a:buFont typeface="Wingdings" panose="05000000000000000000" pitchFamily="2" charset="2"/>
                        <a:buChar char="è"/>
                      </a:pPr>
                      <a:r>
                        <a:rPr lang="fr-FR" i="1" dirty="0">
                          <a:sym typeface="Wingdings" panose="05000000000000000000" pitchFamily="2" charset="2"/>
                        </a:rPr>
                        <a:t>Expression et phrasé sur des énoncés brefs</a:t>
                      </a:r>
                      <a:endParaRPr lang="en-US" i="1" dirty="0"/>
                    </a:p>
                  </a:txBody>
                  <a:tcPr/>
                </a:tc>
                <a:extLst>
                  <a:ext uri="{0D108BD9-81ED-4DB2-BD59-A6C34878D82A}">
                    <a16:rowId xmlns:a16="http://schemas.microsoft.com/office/drawing/2014/main" val="260302740"/>
                  </a:ext>
                </a:extLst>
              </a:tr>
              <a:tr h="370840">
                <a:tc>
                  <a:txBody>
                    <a:bodyPr/>
                    <a:lstStyle/>
                    <a:p>
                      <a:r>
                        <a:rPr lang="fr-FR" dirty="0"/>
                        <a:t>élève 2</a:t>
                      </a:r>
                      <a:endParaRPr lang="en-US" dirty="0"/>
                    </a:p>
                  </a:txBody>
                  <a:tcPr/>
                </a:tc>
                <a:tc>
                  <a:txBody>
                    <a:bodyPr/>
                    <a:lstStyle/>
                    <a:p>
                      <a:r>
                        <a:rPr lang="fr-FR" dirty="0">
                          <a:latin typeface="Calibri" panose="020F0502020204030204" pitchFamily="34" charset="0"/>
                          <a:cs typeface="Calibri" panose="020F0502020204030204" pitchFamily="34" charset="0"/>
                        </a:rPr>
                        <a:t>❸</a:t>
                      </a:r>
                      <a:r>
                        <a:rPr lang="fr-FR" dirty="0"/>
                        <a:t>Rupture occasionnelle</a:t>
                      </a:r>
                      <a:endParaRPr lang="en-US" dirty="0"/>
                    </a:p>
                  </a:txBody>
                  <a:tcPr/>
                </a:tc>
                <a:tc>
                  <a:txBody>
                    <a:bodyPr/>
                    <a:lstStyle/>
                    <a:p>
                      <a:r>
                        <a:rPr lang="fr-FR" dirty="0">
                          <a:latin typeface="Calibri" panose="020F0502020204030204" pitchFamily="34" charset="0"/>
                          <a:cs typeface="Calibri" panose="020F0502020204030204" pitchFamily="34" charset="0"/>
                        </a:rPr>
                        <a:t>❷ </a:t>
                      </a:r>
                      <a:r>
                        <a:rPr lang="fr-FR" dirty="0"/>
                        <a:t>lent</a:t>
                      </a:r>
                      <a:endParaRPr lang="en-US" dirty="0"/>
                    </a:p>
                  </a:txBody>
                  <a:tcPr>
                    <a:solidFill>
                      <a:schemeClr val="accent1"/>
                    </a:solidFill>
                  </a:tcPr>
                </a:tc>
                <a:tc>
                  <a:txBody>
                    <a:bodyPr/>
                    <a:lstStyle/>
                    <a:p>
                      <a:r>
                        <a:rPr lang="fr-FR"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r>
                        <a:rPr lang="fr-FR" dirty="0">
                          <a:latin typeface="Calibri" panose="020F0502020204030204" pitchFamily="34" charset="0"/>
                          <a:cs typeface="Calibri" panose="020F0502020204030204" pitchFamily="34" charset="0"/>
                        </a:rPr>
                        <a:t>❷ un peu d’expression</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Automatiser le décodage</a:t>
                      </a:r>
                    </a:p>
                    <a:p>
                      <a:pPr marL="285750" indent="-285750">
                        <a:buFont typeface="Wingdings" panose="05000000000000000000" pitchFamily="2" charset="2"/>
                        <a:buChar char="è"/>
                      </a:pPr>
                      <a:r>
                        <a:rPr lang="fr-FR" i="1" dirty="0">
                          <a:sym typeface="Wingdings" panose="05000000000000000000" pitchFamily="2" charset="2"/>
                        </a:rPr>
                        <a:t>Expression et phrasé : </a:t>
                      </a:r>
                    </a:p>
                    <a:p>
                      <a:pPr marL="285750" indent="-285750">
                        <a:buFont typeface="Wingdings" panose="05000000000000000000" pitchFamily="2" charset="2"/>
                        <a:buChar char="è"/>
                      </a:pPr>
                      <a:r>
                        <a:rPr lang="fr-FR" i="1" dirty="0">
                          <a:sym typeface="Wingdings" panose="05000000000000000000" pitchFamily="2" charset="2"/>
                        </a:rPr>
                        <a:t>Ponctuation, modulation intonation textes plus longs</a:t>
                      </a:r>
                    </a:p>
                  </a:txBody>
                  <a:tcPr/>
                </a:tc>
                <a:extLst>
                  <a:ext uri="{0D108BD9-81ED-4DB2-BD59-A6C34878D82A}">
                    <a16:rowId xmlns:a16="http://schemas.microsoft.com/office/drawing/2014/main" val="60029711"/>
                  </a:ext>
                </a:extLst>
              </a:tr>
              <a:tr h="370840">
                <a:tc>
                  <a:txBody>
                    <a:bodyPr/>
                    <a:lstStyle/>
                    <a:p>
                      <a:r>
                        <a:rPr lang="fr-FR" dirty="0"/>
                        <a:t>élève 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Calibri" panose="020F0502020204030204" pitchFamily="34" charset="0"/>
                          <a:cs typeface="Calibri" panose="020F0502020204030204" pitchFamily="34" charset="0"/>
                        </a:rPr>
                        <a:t>❸</a:t>
                      </a:r>
                      <a:r>
                        <a:rPr lang="fr-FR" dirty="0"/>
                        <a:t>Rupture occasionnelle</a:t>
                      </a:r>
                      <a:endParaRPr lang="en-US" dirty="0"/>
                    </a:p>
                  </a:txBody>
                  <a:tcPr/>
                </a:tc>
                <a:tc>
                  <a:txBody>
                    <a:bodyPr/>
                    <a:lstStyle/>
                    <a:p>
                      <a:r>
                        <a:rPr lang="fr-FR" dirty="0">
                          <a:latin typeface="Calibri" panose="020F0502020204030204" pitchFamily="34" charset="0"/>
                          <a:cs typeface="Calibri" panose="020F0502020204030204" pitchFamily="34" charset="0"/>
                        </a:rPr>
                        <a:t>❸ rapide irrégulier</a:t>
                      </a:r>
                      <a:endParaRPr lang="en-US" dirty="0"/>
                    </a:p>
                  </a:txBody>
                  <a:tcPr>
                    <a:solidFill>
                      <a:schemeClr val="bg2">
                        <a:lumMod val="90000"/>
                      </a:schemeClr>
                    </a:solidFill>
                  </a:tcPr>
                </a:tc>
                <a:tc>
                  <a:txBody>
                    <a:bodyPr/>
                    <a:lstStyle/>
                    <a:p>
                      <a:r>
                        <a:rPr lang="en-US"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r>
                        <a:rPr lang="en-US" dirty="0">
                          <a:latin typeface="Calibri" panose="020F0502020204030204" pitchFamily="34" charset="0"/>
                          <a:cs typeface="Calibri" panose="020F0502020204030204" pitchFamily="34" charset="0"/>
                        </a:rPr>
                        <a:t>❶</a:t>
                      </a:r>
                      <a:r>
                        <a:rPr lang="fr-FR" dirty="0"/>
                        <a:t>Monotone</a:t>
                      </a:r>
                      <a:endParaRPr lang="en-US" dirty="0"/>
                    </a:p>
                  </a:txBody>
                  <a:tcPr/>
                </a:tc>
                <a:tc>
                  <a:txBody>
                    <a:bodyPr/>
                    <a:lstStyle/>
                    <a:p>
                      <a:pPr marL="285750" indent="-285750">
                        <a:buFont typeface="Wingdings" panose="05000000000000000000" pitchFamily="2" charset="2"/>
                        <a:buChar char="è"/>
                      </a:pPr>
                      <a:r>
                        <a:rPr lang="fr-FR" i="1" dirty="0"/>
                        <a:t>Expression et phrasés</a:t>
                      </a:r>
                    </a:p>
                    <a:p>
                      <a:pPr marL="285750" indent="-285750">
                        <a:buFont typeface="Wingdings" panose="05000000000000000000" pitchFamily="2" charset="2"/>
                        <a:buChar char="è"/>
                      </a:pPr>
                      <a:r>
                        <a:rPr lang="fr-FR" i="1" dirty="0"/>
                        <a:t>Enoncés brefs d’abord puis de plus en plus longs</a:t>
                      </a:r>
                    </a:p>
                    <a:p>
                      <a:pPr marL="285750" indent="-285750">
                        <a:buFont typeface="Wingdings" panose="05000000000000000000" pitchFamily="2" charset="2"/>
                        <a:buChar char="è"/>
                      </a:pPr>
                      <a:endParaRPr lang="en-US" i="1" dirty="0"/>
                    </a:p>
                  </a:txBody>
                  <a:tcPr/>
                </a:tc>
                <a:extLst>
                  <a:ext uri="{0D108BD9-81ED-4DB2-BD59-A6C34878D82A}">
                    <a16:rowId xmlns:a16="http://schemas.microsoft.com/office/drawing/2014/main" val="780762433"/>
                  </a:ext>
                </a:extLst>
              </a:tr>
              <a:tr h="370840">
                <a:tc>
                  <a:txBody>
                    <a:bodyPr/>
                    <a:lstStyle/>
                    <a:p>
                      <a:r>
                        <a:rPr lang="fr-FR" dirty="0"/>
                        <a:t>élève 4</a:t>
                      </a:r>
                      <a:endParaRPr lang="en-US" dirty="0"/>
                    </a:p>
                  </a:txBody>
                  <a:tcPr/>
                </a:tc>
                <a:tc>
                  <a:txBody>
                    <a:bodyPr/>
                    <a:lstStyle/>
                    <a:p>
                      <a:r>
                        <a:rPr lang="fr-FR" dirty="0">
                          <a:latin typeface="Calibri" panose="020F0502020204030204" pitchFamily="34" charset="0"/>
                          <a:cs typeface="Calibri" panose="020F0502020204030204" pitchFamily="34" charset="0"/>
                        </a:rPr>
                        <a:t>❹ fluide autocorrection</a:t>
                      </a:r>
                      <a:endParaRPr lang="en-US" dirty="0"/>
                    </a:p>
                  </a:txBody>
                  <a:tcPr/>
                </a:tc>
                <a:tc>
                  <a:txBody>
                    <a:bodyPr/>
                    <a:lstStyle/>
                    <a:p>
                      <a:r>
                        <a:rPr lang="fr-FR" dirty="0">
                          <a:latin typeface="Calibri" panose="020F0502020204030204" pitchFamily="34" charset="0"/>
                          <a:cs typeface="Calibri" panose="020F0502020204030204" pitchFamily="34" charset="0"/>
                        </a:rPr>
                        <a:t>❸rapide irrégulier</a:t>
                      </a:r>
                      <a:endParaRPr lang="en-US" dirty="0"/>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❸ </a:t>
                      </a:r>
                      <a:r>
                        <a:rPr lang="en-US" dirty="0" err="1">
                          <a:latin typeface="Calibri" panose="020F0502020204030204" pitchFamily="34" charset="0"/>
                          <a:cs typeface="Calibri" panose="020F0502020204030204" pitchFamily="34" charset="0"/>
                        </a:rPr>
                        <a:t>lu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partie</a:t>
                      </a:r>
                      <a:r>
                        <a:rPr lang="en-US" dirty="0">
                          <a:latin typeface="Calibri" panose="020F0502020204030204" pitchFamily="34" charset="0"/>
                          <a:cs typeface="Calibri" panose="020F0502020204030204" pitchFamily="34" charset="0"/>
                        </a:rPr>
                        <a:t> avec expression.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Calibri" panose="020F0502020204030204" pitchFamily="34" charset="0"/>
                          <a:cs typeface="Calibri" panose="020F0502020204030204" pitchFamily="34" charset="0"/>
                        </a:rPr>
                        <a:t>Sonne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comme</a:t>
                      </a:r>
                      <a:r>
                        <a:rPr lang="en-US" dirty="0">
                          <a:latin typeface="Calibri" panose="020F0502020204030204" pitchFamily="34" charset="0"/>
                          <a:cs typeface="Calibri" panose="020F0502020204030204" pitchFamily="34" charset="0"/>
                        </a:rPr>
                        <a:t> du </a:t>
                      </a:r>
                      <a:r>
                        <a:rPr lang="en-US" dirty="0" err="1">
                          <a:latin typeface="Calibri" panose="020F0502020204030204" pitchFamily="34" charset="0"/>
                          <a:cs typeface="Calibri" panose="020F0502020204030204" pitchFamily="34" charset="0"/>
                        </a:rPr>
                        <a:t>langage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parlé</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Expression et phrasé</a:t>
                      </a:r>
                    </a:p>
                    <a:p>
                      <a:pPr marL="285750" indent="-285750">
                        <a:buFont typeface="Wingdings" panose="05000000000000000000" pitchFamily="2" charset="2"/>
                        <a:buChar char="è"/>
                      </a:pPr>
                      <a:r>
                        <a:rPr lang="fr-FR" i="1" dirty="0">
                          <a:sym typeface="Wingdings" panose="05000000000000000000" pitchFamily="2" charset="2"/>
                        </a:rPr>
                        <a:t>Ponctuation, syntaxe</a:t>
                      </a:r>
                    </a:p>
                    <a:p>
                      <a:pPr marL="285750" indent="-285750">
                        <a:buFont typeface="Wingdings" panose="05000000000000000000" pitchFamily="2" charset="2"/>
                        <a:buChar char="è"/>
                      </a:pPr>
                      <a:r>
                        <a:rPr lang="fr-FR" i="1" dirty="0">
                          <a:sym typeface="Wingdings" panose="05000000000000000000" pitchFamily="2" charset="2"/>
                        </a:rPr>
                        <a:t> </a:t>
                      </a:r>
                      <a:r>
                        <a:rPr lang="fr-FR" i="1" dirty="0" err="1">
                          <a:sym typeface="Wingdings" panose="05000000000000000000" pitchFamily="2" charset="2"/>
                        </a:rPr>
                        <a:t>Théatralisation</a:t>
                      </a:r>
                      <a:r>
                        <a:rPr lang="fr-FR" i="1" dirty="0">
                          <a:sym typeface="Wingdings" panose="05000000000000000000" pitchFamily="2" charset="2"/>
                        </a:rPr>
                        <a:t>….</a:t>
                      </a:r>
                      <a:endParaRPr lang="en-US" i="1" dirty="0"/>
                    </a:p>
                  </a:txBody>
                  <a:tcPr/>
                </a:tc>
                <a:extLst>
                  <a:ext uri="{0D108BD9-81ED-4DB2-BD59-A6C34878D82A}">
                    <a16:rowId xmlns:a16="http://schemas.microsoft.com/office/drawing/2014/main" val="3655440615"/>
                  </a:ext>
                </a:extLst>
              </a:tr>
            </a:tbl>
          </a:graphicData>
        </a:graphic>
      </p:graphicFrame>
      <p:sp>
        <p:nvSpPr>
          <p:cNvPr id="6" name="Espace réservé du contenu 2">
            <a:extLst>
              <a:ext uri="{FF2B5EF4-FFF2-40B4-BE49-F238E27FC236}">
                <a16:creationId xmlns:a16="http://schemas.microsoft.com/office/drawing/2014/main" id="{9FC64364-4FCB-46AA-9CAF-B956DD217ADB}"/>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a:off x="623392" y="737840"/>
            <a:ext cx="11134175"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9641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720623" y="1268760"/>
            <a:ext cx="11134175" cy="5256584"/>
          </a:xfrm>
        </p:spPr>
        <p:txBody>
          <a:bodyPr>
            <a:normAutofit/>
          </a:bodyPr>
          <a:lstStyle/>
          <a:p>
            <a:pPr marL="0" indent="0">
              <a:buNone/>
            </a:pPr>
            <a:r>
              <a:rPr lang="fr-FR" sz="2400" dirty="0"/>
              <a:t>Des activités en groupe classe pour le cycle 3 </a:t>
            </a:r>
          </a:p>
          <a:p>
            <a:pPr marL="0" indent="0">
              <a:buNone/>
            </a:pPr>
            <a:r>
              <a:rPr lang="fr-FR" sz="2000" dirty="0"/>
              <a:t>	</a:t>
            </a:r>
            <a:r>
              <a:rPr lang="fr-FR" sz="2000" b="1" dirty="0"/>
              <a:t>Objectif: parvenir à une lecture fluide et expressive</a:t>
            </a:r>
          </a:p>
          <a:p>
            <a:pPr marL="0" indent="0">
              <a:buNone/>
            </a:pPr>
            <a:endParaRPr lang="fr-FR" sz="2000" b="1" dirty="0"/>
          </a:p>
          <a:p>
            <a:pPr lvl="1"/>
            <a:r>
              <a:rPr lang="fr-FR" sz="2000" i="1" dirty="0">
                <a:latin typeface="+mj-lt"/>
              </a:rPr>
              <a:t>Lecture à haute voix  </a:t>
            </a:r>
            <a:r>
              <a:rPr lang="en-US" sz="2000" b="0" i="1" u="none" strike="noStrike" baseline="0" dirty="0" err="1">
                <a:latin typeface="+mj-lt"/>
              </a:rPr>
              <a:t>en</a:t>
            </a:r>
            <a:r>
              <a:rPr lang="en-US" sz="2000" b="0" i="1" u="none" strike="noStrike" baseline="0" dirty="0">
                <a:latin typeface="+mj-lt"/>
              </a:rPr>
              <a:t> </a:t>
            </a:r>
            <a:r>
              <a:rPr lang="en-US" sz="2000" b="0" i="1" u="none" strike="noStrike" baseline="0" dirty="0" err="1">
                <a:latin typeface="+mj-lt"/>
              </a:rPr>
              <a:t>choeur</a:t>
            </a:r>
            <a:r>
              <a:rPr lang="en-US" sz="2000" b="0" i="1" u="none" strike="noStrike" baseline="0" dirty="0">
                <a:latin typeface="+mj-lt"/>
              </a:rPr>
              <a:t>, </a:t>
            </a:r>
            <a:r>
              <a:rPr lang="en-US" sz="2000" b="0" i="1" u="none" strike="noStrike" baseline="0" dirty="0" err="1">
                <a:latin typeface="+mj-lt"/>
              </a:rPr>
              <a:t>en</a:t>
            </a:r>
            <a:r>
              <a:rPr lang="en-US" sz="2000" b="0" i="1" u="none" strike="noStrike" baseline="0" dirty="0">
                <a:latin typeface="+mj-lt"/>
              </a:rPr>
              <a:t> cascade, </a:t>
            </a:r>
            <a:r>
              <a:rPr lang="en-US" sz="2000" b="0" i="1" u="none" strike="noStrike" baseline="0" dirty="0" err="1">
                <a:latin typeface="+mj-lt"/>
              </a:rPr>
              <a:t>en</a:t>
            </a:r>
            <a:r>
              <a:rPr lang="en-US" sz="2000" b="0" i="1" u="none" strike="noStrike" baseline="0" dirty="0">
                <a:latin typeface="+mj-lt"/>
              </a:rPr>
              <a:t> </a:t>
            </a:r>
            <a:r>
              <a:rPr lang="en-US" sz="2000" b="0" i="1" u="none" strike="noStrike" baseline="0" dirty="0" err="1">
                <a:latin typeface="+mj-lt"/>
              </a:rPr>
              <a:t>écho</a:t>
            </a:r>
            <a:r>
              <a:rPr lang="en-US" sz="2000" b="0" i="1" u="none" strike="noStrike" baseline="0" dirty="0">
                <a:latin typeface="+mj-lt"/>
              </a:rPr>
              <a:t>...</a:t>
            </a:r>
          </a:p>
          <a:p>
            <a:pPr lvl="1"/>
            <a:r>
              <a:rPr lang="fr-FR" sz="2000" i="1" dirty="0">
                <a:latin typeface="+mj-lt"/>
              </a:rPr>
              <a:t>Lecture théâtralisées</a:t>
            </a:r>
            <a:endParaRPr lang="fr-FR" sz="2000" dirty="0">
              <a:latin typeface="+mj-lt"/>
            </a:endParaRPr>
          </a:p>
          <a:p>
            <a:pPr lvl="1"/>
            <a:r>
              <a:rPr lang="fr-FR" sz="2000" i="1" dirty="0">
                <a:latin typeface="+mj-lt"/>
              </a:rPr>
              <a:t>Travailler la ponctuation, le repérage des groupes syntaxiques, des liaisons et la prosodie </a:t>
            </a:r>
          </a:p>
          <a:p>
            <a:pPr marL="228600" lvl="1" indent="0">
              <a:buNone/>
            </a:pPr>
            <a:r>
              <a:rPr lang="fr-FR" sz="2000" dirty="0"/>
              <a:t>	- en repérant les signes dans les textes, en marquant  les liaisons et l’intonation</a:t>
            </a:r>
          </a:p>
          <a:p>
            <a:pPr marL="895350" indent="0">
              <a:spcBef>
                <a:spcPts val="0"/>
              </a:spcBef>
              <a:buNone/>
            </a:pPr>
            <a:r>
              <a:rPr lang="fr-FR" sz="2000" b="0" i="1" u="none" strike="noStrike" baseline="0" dirty="0">
                <a:latin typeface="AGaramondPro-Regular"/>
              </a:rPr>
              <a:t>«Vite, il faut rembarquer ! Vous allez tous périr ! » crièrent les membres de l’équipage restés à bord.</a:t>
            </a:r>
          </a:p>
          <a:p>
            <a:pPr marL="895350" indent="0">
              <a:spcBef>
                <a:spcPts val="0"/>
              </a:spcBef>
              <a:buNone/>
            </a:pPr>
            <a:endParaRPr lang="fr-FR" sz="2000" i="1" dirty="0">
              <a:latin typeface="AGaramondPro-Regular"/>
            </a:endParaRPr>
          </a:p>
          <a:p>
            <a:pPr marL="895350" indent="0">
              <a:spcBef>
                <a:spcPts val="0"/>
              </a:spcBef>
              <a:buNone/>
            </a:pPr>
            <a:r>
              <a:rPr lang="fr-FR" sz="2000" b="0" i="1" u="none" strike="noStrike" baseline="0" dirty="0">
                <a:latin typeface="AGaramondPro-Regular"/>
              </a:rPr>
              <a:t>- </a:t>
            </a:r>
            <a:r>
              <a:rPr lang="fr-FR" sz="2000" b="0" u="none" strike="noStrike" baseline="0" dirty="0"/>
              <a:t>En organisant des leçons pour conna</a:t>
            </a:r>
            <a:r>
              <a:rPr lang="fr-FR" sz="2000" dirty="0"/>
              <a:t>ître les signes de ponctuation et leur rôle dans la lecture</a:t>
            </a:r>
            <a:endParaRPr lang="fr-FR" sz="2000" b="0" u="none" strike="noStrike" baseline="0" dirty="0"/>
          </a:p>
          <a:p>
            <a:pPr marL="895350" indent="0">
              <a:spcBef>
                <a:spcPts val="0"/>
              </a:spcBef>
              <a:buNone/>
            </a:pPr>
            <a:r>
              <a:rPr lang="fr-FR" sz="2000" b="0" i="1" u="none" strike="noStrike" baseline="0" dirty="0">
                <a:latin typeface="AGaramondPro-Regular"/>
                <a:sym typeface="Symbol" panose="05050102010706020507" pitchFamily="18" charset="2"/>
              </a:rPr>
              <a:t>                                                    </a:t>
            </a:r>
            <a:endParaRPr lang="fr-FR" sz="2000" b="0" i="1" u="none" strike="noStrike" baseline="0" dirty="0">
              <a:latin typeface="AGaramondPro-Regular"/>
            </a:endParaRPr>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623392" y="851213"/>
            <a:ext cx="11134175" cy="1"/>
          </a:xfrm>
          <a:prstGeom prst="line">
            <a:avLst/>
          </a:prstGeom>
          <a:ln w="19050"/>
        </p:spPr>
        <p:style>
          <a:lnRef idx="1">
            <a:schemeClr val="dk1"/>
          </a:lnRef>
          <a:fillRef idx="0">
            <a:schemeClr val="dk1"/>
          </a:fillRef>
          <a:effectRef idx="0">
            <a:schemeClr val="dk1"/>
          </a:effectRef>
          <a:fontRef idx="minor">
            <a:schemeClr val="tx1"/>
          </a:fontRef>
        </p:style>
      </p:cxnSp>
      <p:sp>
        <p:nvSpPr>
          <p:cNvPr id="7" name="Arc 6">
            <a:extLst>
              <a:ext uri="{FF2B5EF4-FFF2-40B4-BE49-F238E27FC236}">
                <a16:creationId xmlns:a16="http://schemas.microsoft.com/office/drawing/2014/main" id="{38CB2AE8-47A9-460C-ADC7-21E61C071D34}"/>
              </a:ext>
            </a:extLst>
          </p:cNvPr>
          <p:cNvSpPr/>
          <p:nvPr/>
        </p:nvSpPr>
        <p:spPr>
          <a:xfrm rot="16671323">
            <a:off x="4643930" y="4281794"/>
            <a:ext cx="583561" cy="238626"/>
          </a:xfrm>
          <a:prstGeom prst="arc">
            <a:avLst>
              <a:gd name="adj1" fmla="val 7109742"/>
              <a:gd name="adj2" fmla="val 1284687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Connecteur droit avec flèche 8">
            <a:extLst>
              <a:ext uri="{FF2B5EF4-FFF2-40B4-BE49-F238E27FC236}">
                <a16:creationId xmlns:a16="http://schemas.microsoft.com/office/drawing/2014/main" id="{3DAF81FB-0B59-44F2-A11C-51E11DC7D968}"/>
              </a:ext>
            </a:extLst>
          </p:cNvPr>
          <p:cNvCxnSpPr/>
          <p:nvPr/>
        </p:nvCxnSpPr>
        <p:spPr>
          <a:xfrm flipV="1">
            <a:off x="4151784" y="4334102"/>
            <a:ext cx="216024" cy="21602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57E2977D-A00F-4A7C-9D23-9454A49BCDF5}"/>
              </a:ext>
            </a:extLst>
          </p:cNvPr>
          <p:cNvCxnSpPr/>
          <p:nvPr/>
        </p:nvCxnSpPr>
        <p:spPr>
          <a:xfrm flipV="1">
            <a:off x="6456040" y="4293095"/>
            <a:ext cx="216024" cy="21602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84D086D4-E9CD-49F6-B56B-0D207D394575}"/>
              </a:ext>
            </a:extLst>
          </p:cNvPr>
          <p:cNvCxnSpPr/>
          <p:nvPr/>
        </p:nvCxnSpPr>
        <p:spPr>
          <a:xfrm>
            <a:off x="2279576" y="4613386"/>
            <a:ext cx="165648" cy="1861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074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300820589"/>
              </p:ext>
            </p:extLst>
          </p:nvPr>
        </p:nvGraphicFramePr>
        <p:xfrm>
          <a:off x="7404794" y="1268760"/>
          <a:ext cx="4750905" cy="4509175"/>
        </p:xfrm>
        <a:graphic>
          <a:graphicData uri="http://schemas.openxmlformats.org/drawingml/2006/table">
            <a:tbl>
              <a:tblPr firstRow="1" firstCol="1" bandRow="1">
                <a:tableStyleId>{5C22544A-7EE6-4342-B048-85BDC9FD1C3A}</a:tableStyleId>
              </a:tblPr>
              <a:tblGrid>
                <a:gridCol w="4750905">
                  <a:extLst>
                    <a:ext uri="{9D8B030D-6E8A-4147-A177-3AD203B41FA5}">
                      <a16:colId xmlns:a16="http://schemas.microsoft.com/office/drawing/2014/main" val="20000"/>
                    </a:ext>
                  </a:extLst>
                </a:gridCol>
              </a:tblGrid>
              <a:tr h="4509175">
                <a:tc>
                  <a:txBody>
                    <a:bodyPr/>
                    <a:lstStyle/>
                    <a:p>
                      <a:pPr algn="ctr">
                        <a:lnSpc>
                          <a:spcPct val="100000"/>
                        </a:lnSpc>
                        <a:spcAft>
                          <a:spcPts val="0"/>
                        </a:spcAft>
                      </a:pPr>
                      <a:r>
                        <a:rPr lang="fr-FR" sz="2400" dirty="0">
                          <a:solidFill>
                            <a:schemeClr val="bg1"/>
                          </a:solidFill>
                          <a:effectLst/>
                        </a:rPr>
                        <a:t>Les « super-signes »</a:t>
                      </a:r>
                    </a:p>
                    <a:p>
                      <a:pPr algn="ctr">
                        <a:lnSpc>
                          <a:spcPct val="100000"/>
                        </a:lnSpc>
                        <a:spcAft>
                          <a:spcPts val="0"/>
                        </a:spcAft>
                      </a:pPr>
                      <a:endParaRPr lang="fr-FR" sz="2000" dirty="0">
                        <a:solidFill>
                          <a:schemeClr val="bg1"/>
                        </a:solidFill>
                        <a:effectLst/>
                      </a:endParaRP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faites descendre votre voix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d’interrogation » : faites monter votre voix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d’exclamation » : changer le volume de votre voix ou accentuer certains mots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Parenthèses » : marquez un bref arrêt avant et après</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Guillemets » : lisez comme une personne qui parle</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Virgule » : prenez une courte respiration </a:t>
                      </a:r>
                    </a:p>
                  </a:txBody>
                  <a:tcPr marL="60324" marR="60324" marT="0" marB="0"/>
                </a:tc>
                <a:extLst>
                  <a:ext uri="{0D108BD9-81ED-4DB2-BD59-A6C34878D82A}">
                    <a16:rowId xmlns:a16="http://schemas.microsoft.com/office/drawing/2014/main" val="10000"/>
                  </a:ext>
                </a:extLst>
              </a:tr>
            </a:tbl>
          </a:graphicData>
        </a:graphic>
      </p:graphicFrame>
      <p:sp>
        <p:nvSpPr>
          <p:cNvPr id="3" name="ZoneTexte 2"/>
          <p:cNvSpPr txBox="1"/>
          <p:nvPr/>
        </p:nvSpPr>
        <p:spPr>
          <a:xfrm>
            <a:off x="45268" y="975177"/>
            <a:ext cx="7395827" cy="5570756"/>
          </a:xfrm>
          <a:prstGeom prst="rect">
            <a:avLst/>
          </a:prstGeom>
          <a:noFill/>
        </p:spPr>
        <p:txBody>
          <a:bodyPr wrap="square" rtlCol="0">
            <a:spAutoFit/>
          </a:bodyPr>
          <a:lstStyle/>
          <a:p>
            <a:r>
              <a:rPr lang="fr-FR" dirty="0"/>
              <a:t> </a:t>
            </a:r>
          </a:p>
          <a:p>
            <a:r>
              <a:rPr lang="fr-FR" sz="2000" b="1" dirty="0"/>
              <a:t>Objectif: lier les modifications de ton, les pauses avec les signes typographiques qui seront repérées sur le texte </a:t>
            </a:r>
          </a:p>
          <a:p>
            <a:r>
              <a:rPr lang="fr-FR" sz="2000" dirty="0"/>
              <a:t>A partir d’un texte contenant les signes à travailler</a:t>
            </a:r>
          </a:p>
          <a:p>
            <a:pPr algn="just">
              <a:lnSpc>
                <a:spcPct val="100000"/>
              </a:lnSpc>
              <a:spcAft>
                <a:spcPts val="0"/>
              </a:spcAft>
            </a:pPr>
            <a:r>
              <a:rPr lang="fr-FR" sz="2000" i="1" dirty="0"/>
              <a:t>Faire une première lecture à haute voix sans pause, ni modification de la prosodie ou de l’intonation. </a:t>
            </a:r>
          </a:p>
          <a:p>
            <a:pPr algn="just">
              <a:lnSpc>
                <a:spcPct val="100000"/>
              </a:lnSpc>
              <a:spcAft>
                <a:spcPts val="0"/>
              </a:spcAft>
            </a:pPr>
            <a:r>
              <a:rPr lang="fr-FR" sz="2000" i="1" dirty="0"/>
              <a:t>Faire une seconde lecture en adaptant l’intonation, en marquant les pauses conformément à la ponctuation. </a:t>
            </a:r>
          </a:p>
          <a:p>
            <a:pPr algn="just">
              <a:lnSpc>
                <a:spcPct val="100000"/>
              </a:lnSpc>
              <a:spcAft>
                <a:spcPts val="0"/>
              </a:spcAft>
            </a:pPr>
            <a:endParaRPr lang="fr-FR" dirty="0"/>
          </a:p>
          <a:p>
            <a:pPr algn="just">
              <a:lnSpc>
                <a:spcPct val="100000"/>
              </a:lnSpc>
              <a:spcAft>
                <a:spcPts val="0"/>
              </a:spcAft>
            </a:pPr>
            <a:r>
              <a:rPr lang="fr-FR" sz="2000" b="1" dirty="0"/>
              <a:t>Engager un débat:  encourager les élèves</a:t>
            </a:r>
            <a:r>
              <a:rPr lang="fr-FR" sz="2000" i="1" dirty="0"/>
              <a:t> </a:t>
            </a:r>
            <a:r>
              <a:rPr lang="fr-FR" sz="2000" b="1" dirty="0"/>
              <a:t>à dire </a:t>
            </a:r>
          </a:p>
          <a:p>
            <a:pPr algn="just">
              <a:lnSpc>
                <a:spcPct val="100000"/>
              </a:lnSpc>
              <a:spcAft>
                <a:spcPts val="0"/>
              </a:spcAft>
            </a:pPr>
            <a:r>
              <a:rPr lang="fr-FR" sz="2000" i="1" dirty="0"/>
              <a:t> - quelle lecture ils ont préférée, </a:t>
            </a:r>
          </a:p>
          <a:p>
            <a:pPr marL="88900" algn="just">
              <a:lnSpc>
                <a:spcPct val="100000"/>
              </a:lnSpc>
              <a:spcAft>
                <a:spcPts val="0"/>
              </a:spcAft>
            </a:pPr>
            <a:r>
              <a:rPr lang="fr-FR" sz="2000" i="1" dirty="0"/>
              <a:t>- celle qui leur a permis de mieux comprendre</a:t>
            </a:r>
          </a:p>
          <a:p>
            <a:pPr algn="just">
              <a:lnSpc>
                <a:spcPct val="100000"/>
              </a:lnSpc>
              <a:spcAft>
                <a:spcPts val="0"/>
              </a:spcAft>
            </a:pPr>
            <a:r>
              <a:rPr lang="fr-FR" sz="2000" i="1" dirty="0"/>
              <a:t> - à expliquer ce qui a changé entre les deux lectures. </a:t>
            </a:r>
          </a:p>
          <a:p>
            <a:pPr algn="just">
              <a:lnSpc>
                <a:spcPct val="100000"/>
              </a:lnSpc>
              <a:spcAft>
                <a:spcPts val="0"/>
              </a:spcAft>
            </a:pPr>
            <a:endParaRPr lang="fr-FR" sz="2000" b="1" dirty="0"/>
          </a:p>
          <a:p>
            <a:r>
              <a:rPr lang="fr-FR" sz="2000" b="1" dirty="0"/>
              <a:t>Entrainement</a:t>
            </a:r>
          </a:p>
          <a:p>
            <a:r>
              <a:rPr lang="fr-FR" sz="2000" i="1" dirty="0"/>
              <a:t>A partir de nouveaux textes contenant les signes typographiques étudiés, les élèves font une première lecture silencieuse puis, en petits groupes, une lecture à haute voix montrant qu’ils ont compris les signes. </a:t>
            </a:r>
            <a:endParaRPr lang="fr-FR" sz="2000"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itre 1"/>
          <p:cNvSpPr txBox="1">
            <a:spLocks/>
          </p:cNvSpPr>
          <p:nvPr/>
        </p:nvSpPr>
        <p:spPr>
          <a:xfrm>
            <a:off x="-28861" y="162917"/>
            <a:ext cx="11171976" cy="88786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fr-FR" sz="3600" dirty="0">
                <a:solidFill>
                  <a:srgbClr val="0070C0"/>
                </a:solidFill>
                <a:latin typeface="+mj-lt"/>
              </a:rPr>
              <a:t>la ponctuation</a:t>
            </a:r>
          </a:p>
        </p:txBody>
      </p:sp>
    </p:spTree>
    <p:extLst>
      <p:ext uri="{BB962C8B-B14F-4D97-AF65-F5344CB8AC3E}">
        <p14:creationId xmlns:p14="http://schemas.microsoft.com/office/powerpoint/2010/main" val="178864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407368" y="1052736"/>
            <a:ext cx="11700380" cy="6196400"/>
          </a:xfrm>
        </p:spPr>
        <p:txBody>
          <a:bodyPr>
            <a:normAutofit fontScale="62500" lnSpcReduction="20000"/>
          </a:bodyPr>
          <a:lstStyle/>
          <a:p>
            <a:pPr marL="0" indent="0">
              <a:buNone/>
            </a:pPr>
            <a:r>
              <a:rPr lang="fr-FR" sz="3800" dirty="0"/>
              <a:t>Des activités différenciées au cours d’ateliers autonomes /dirigés de niveau homogène</a:t>
            </a:r>
          </a:p>
          <a:p>
            <a:pPr marL="0" indent="0">
              <a:spcBef>
                <a:spcPts val="600"/>
              </a:spcBef>
              <a:buNone/>
            </a:pPr>
            <a:endParaRPr lang="fr-FR" sz="2900" dirty="0"/>
          </a:p>
          <a:p>
            <a:pPr marL="0" indent="0">
              <a:spcBef>
                <a:spcPts val="600"/>
              </a:spcBef>
              <a:buNone/>
            </a:pPr>
            <a:r>
              <a:rPr lang="fr-FR" sz="3800" dirty="0"/>
              <a:t>Pour améliorer le décodage,  l’identification des mots et l’automatisation</a:t>
            </a:r>
          </a:p>
          <a:p>
            <a:pPr marL="982663" lvl="1" indent="-260350"/>
            <a:r>
              <a:rPr lang="fr-FR" sz="2900" dirty="0"/>
              <a:t>Réviser les correspondances GPH complexes </a:t>
            </a:r>
          </a:p>
          <a:p>
            <a:pPr marL="985838" indent="-263525">
              <a:tabLst>
                <a:tab pos="901700" algn="l"/>
              </a:tabLst>
            </a:pPr>
            <a:r>
              <a:rPr lang="fr-FR" sz="3100" b="0" u="none" strike="noStrike" baseline="0" dirty="0">
                <a:latin typeface="Calibri-Light"/>
              </a:rPr>
              <a:t> </a:t>
            </a:r>
            <a:r>
              <a:rPr lang="fr-FR" sz="3100" b="0" u="none" strike="noStrike" baseline="0" dirty="0"/>
              <a:t>Travailler les GPH contextuelles: </a:t>
            </a:r>
          </a:p>
          <a:p>
            <a:pPr marL="1347788" lvl="1" indent="0">
              <a:buNone/>
            </a:pPr>
            <a:r>
              <a:rPr lang="fr-FR" sz="2900" b="0" u="none" strike="noStrike" baseline="0" dirty="0"/>
              <a:t>phrases mnémotechniques qui permettent de distinguer et de mémoriser les différents sons</a:t>
            </a:r>
          </a:p>
          <a:p>
            <a:pPr marL="1347788" lvl="1" indent="0">
              <a:buNone/>
            </a:pPr>
            <a:r>
              <a:rPr lang="fr-FR" sz="2900" b="1" i="1" u="none" strike="noStrike" baseline="0" dirty="0"/>
              <a:t>Contexte mots</a:t>
            </a:r>
            <a:r>
              <a:rPr lang="fr-FR" sz="2900" b="0" u="none" strike="noStrike" baseline="0" dirty="0"/>
              <a:t>:  l’ours </a:t>
            </a:r>
            <a:r>
              <a:rPr lang="fr-FR" sz="2900" b="1" u="none" strike="noStrike" baseline="0" dirty="0"/>
              <a:t>g</a:t>
            </a:r>
            <a:r>
              <a:rPr lang="fr-FR" sz="2900" b="0" u="none" strike="noStrike" baseline="0" dirty="0"/>
              <a:t>i</a:t>
            </a:r>
            <a:r>
              <a:rPr lang="fr-FR" sz="2900" b="1" u="none" strike="noStrike" baseline="0" dirty="0"/>
              <a:t>g</a:t>
            </a:r>
            <a:r>
              <a:rPr lang="fr-FR" sz="2900" b="0" u="none" strike="noStrike" baseline="0" dirty="0"/>
              <a:t>antesque </a:t>
            </a:r>
            <a:r>
              <a:rPr lang="fr-FR" sz="2900" b="1" u="none" strike="noStrike" baseline="0" dirty="0"/>
              <a:t>g</a:t>
            </a:r>
            <a:r>
              <a:rPr lang="fr-FR" sz="2900" b="0" u="none" strike="noStrike" baseline="0" dirty="0"/>
              <a:t>rimpe sur l’arbre et </a:t>
            </a:r>
            <a:r>
              <a:rPr lang="fr-FR" sz="2900" b="1" u="none" strike="noStrike" baseline="0" dirty="0"/>
              <a:t>g</a:t>
            </a:r>
            <a:r>
              <a:rPr lang="fr-FR" sz="2900" b="0" u="none" strike="noStrike" baseline="0" dirty="0"/>
              <a:t>oûte un peu de miel qu’il </a:t>
            </a:r>
            <a:r>
              <a:rPr lang="en-US" sz="2900" b="0" u="none" strike="noStrike" baseline="0" dirty="0" err="1"/>
              <a:t>dé</a:t>
            </a:r>
            <a:r>
              <a:rPr lang="en-US" sz="2900" b="1" u="none" strike="noStrike" baseline="0" dirty="0" err="1"/>
              <a:t>g</a:t>
            </a:r>
            <a:r>
              <a:rPr lang="en-US" sz="2900" b="0" u="none" strike="noStrike" baseline="0" dirty="0" err="1"/>
              <a:t>uste</a:t>
            </a:r>
            <a:r>
              <a:rPr lang="en-US" sz="2900" b="0" u="none" strike="noStrike" baseline="0" dirty="0"/>
              <a:t> </a:t>
            </a:r>
            <a:r>
              <a:rPr lang="en-US" sz="2900" b="0" u="none" strike="noStrike" baseline="0" dirty="0" err="1"/>
              <a:t>puis</a:t>
            </a:r>
            <a:r>
              <a:rPr lang="en-US" sz="2900" b="0" u="none" strike="noStrike" baseline="0" dirty="0"/>
              <a:t> </a:t>
            </a:r>
            <a:r>
              <a:rPr lang="en-US" sz="2900" b="0" u="none" strike="noStrike" baseline="0" dirty="0" err="1"/>
              <a:t>s’endort</a:t>
            </a:r>
            <a:r>
              <a:rPr lang="en-US" sz="2900" b="0" u="none" strike="noStrike" baseline="0" dirty="0"/>
              <a:t> fati</a:t>
            </a:r>
            <a:r>
              <a:rPr lang="en-US" sz="2900" b="1" u="none" strike="noStrike" baseline="0" dirty="0"/>
              <a:t>g</a:t>
            </a:r>
            <a:r>
              <a:rPr lang="en-US" sz="2900" b="0" u="none" strike="noStrike" baseline="0" dirty="0"/>
              <a:t>ue</a:t>
            </a:r>
          </a:p>
          <a:p>
            <a:pPr marL="1347788" lvl="1" indent="0">
              <a:buNone/>
            </a:pPr>
            <a:r>
              <a:rPr lang="en-US" sz="2900" b="1" i="1" u="none" strike="noStrike" baseline="0" dirty="0" err="1"/>
              <a:t>Contexte</a:t>
            </a:r>
            <a:r>
              <a:rPr lang="en-US" sz="2900" b="1" i="1" u="none" strike="noStrike" baseline="0" dirty="0"/>
              <a:t> phrase</a:t>
            </a:r>
            <a:r>
              <a:rPr lang="en-US" sz="2900" b="0" u="none" strike="noStrike" baseline="0" dirty="0"/>
              <a:t>:  les notions nous les notions. </a:t>
            </a:r>
            <a:endParaRPr lang="fr-FR" sz="2900" dirty="0"/>
          </a:p>
          <a:p>
            <a:pPr marL="1071563" lvl="1"/>
            <a:r>
              <a:rPr lang="fr-FR" sz="2900" dirty="0"/>
              <a:t>Lire des mots qui se ressemblent ( </a:t>
            </a:r>
            <a:r>
              <a:rPr lang="fr-FR" sz="2900" b="1" i="1" dirty="0"/>
              <a:t>retard/renard</a:t>
            </a:r>
            <a:r>
              <a:rPr lang="fr-FR" sz="2900" dirty="0"/>
              <a:t>)</a:t>
            </a:r>
          </a:p>
          <a:p>
            <a:pPr marL="1071563" lvl="1"/>
            <a:r>
              <a:rPr lang="en-US" sz="2900" dirty="0"/>
              <a:t>Lire des notices de medicaments, des </a:t>
            </a:r>
            <a:r>
              <a:rPr lang="en-US" sz="2900" dirty="0" err="1"/>
              <a:t>listes</a:t>
            </a:r>
            <a:r>
              <a:rPr lang="en-US" sz="2900" dirty="0"/>
              <a:t> de mots de plus </a:t>
            </a:r>
            <a:r>
              <a:rPr lang="en-US" sz="2900" dirty="0" err="1"/>
              <a:t>en</a:t>
            </a:r>
            <a:r>
              <a:rPr lang="en-US" sz="2900" dirty="0"/>
              <a:t> plus longs (</a:t>
            </a:r>
            <a:r>
              <a:rPr lang="en-US" sz="2900" b="1" i="1" dirty="0" err="1"/>
              <a:t>cou</a:t>
            </a:r>
            <a:r>
              <a:rPr lang="en-US" sz="2900" b="1" i="1" dirty="0"/>
              <a:t>, </a:t>
            </a:r>
            <a:r>
              <a:rPr lang="en-US" sz="2900" b="1" i="1" dirty="0" err="1"/>
              <a:t>cour</a:t>
            </a:r>
            <a:r>
              <a:rPr lang="en-US" sz="2900" b="1" i="1" dirty="0"/>
              <a:t>, courage, </a:t>
            </a:r>
            <a:r>
              <a:rPr lang="en-US" sz="2900" b="1" i="1" dirty="0" err="1"/>
              <a:t>courageux</a:t>
            </a:r>
            <a:r>
              <a:rPr lang="en-US" sz="2900" dirty="0"/>
              <a:t>….)</a:t>
            </a:r>
          </a:p>
          <a:p>
            <a:pPr marL="1025525" lvl="1" indent="0">
              <a:buNone/>
            </a:pPr>
            <a:endParaRPr lang="en-US" sz="2900" b="0" u="none" strike="noStrike" baseline="0" dirty="0"/>
          </a:p>
          <a:p>
            <a:pPr marL="1025525"/>
            <a:r>
              <a:rPr lang="fr-FR" sz="3100" dirty="0"/>
              <a:t>Mémoriser l’orthographe de mots irréguliers </a:t>
            </a:r>
          </a:p>
          <a:p>
            <a:pPr marL="1431925" lvl="1" indent="0">
              <a:buNone/>
            </a:pPr>
            <a:r>
              <a:rPr lang="en-US" sz="2900" dirty="0"/>
              <a:t>Jeu “la </a:t>
            </a:r>
            <a:r>
              <a:rPr lang="en-US" sz="2900" dirty="0" err="1"/>
              <a:t>tapette</a:t>
            </a:r>
            <a:r>
              <a:rPr lang="en-US" sz="2900" dirty="0"/>
              <a:t> à mots”, “</a:t>
            </a:r>
            <a:r>
              <a:rPr lang="en-US" sz="2900" dirty="0" err="1"/>
              <a:t>loto</a:t>
            </a:r>
            <a:r>
              <a:rPr lang="en-US" sz="2900" dirty="0"/>
              <a:t>” (avec des mots qui se </a:t>
            </a:r>
            <a:r>
              <a:rPr lang="fr-FR" sz="2900" dirty="0"/>
              <a:t>ressemblent</a:t>
            </a:r>
            <a:r>
              <a:rPr lang="en-US" sz="2900" dirty="0"/>
              <a:t>, qui </a:t>
            </a:r>
            <a:r>
              <a:rPr lang="en-US" sz="2900" dirty="0" err="1"/>
              <a:t>contiennent</a:t>
            </a:r>
            <a:r>
              <a:rPr lang="en-US" sz="2900" dirty="0"/>
              <a:t> les </a:t>
            </a:r>
            <a:r>
              <a:rPr lang="en-US" sz="2900" dirty="0" err="1"/>
              <a:t>mêmes</a:t>
            </a:r>
            <a:r>
              <a:rPr lang="en-US" sz="2900" dirty="0"/>
              <a:t> </a:t>
            </a:r>
            <a:r>
              <a:rPr lang="en-US" sz="2900" dirty="0" err="1"/>
              <a:t>graphèmes</a:t>
            </a:r>
            <a:r>
              <a:rPr lang="en-US" sz="2900" dirty="0"/>
              <a:t>...)</a:t>
            </a:r>
          </a:p>
          <a:p>
            <a:pPr marL="1025525" lvl="1" indent="0">
              <a:buNone/>
            </a:pPr>
            <a:r>
              <a:rPr lang="en-US" sz="2900" dirty="0"/>
              <a:t> </a:t>
            </a:r>
          </a:p>
          <a:p>
            <a:pPr marL="1025525"/>
            <a:r>
              <a:rPr lang="en-US" sz="3100" dirty="0"/>
              <a:t>Lectures </a:t>
            </a:r>
            <a:r>
              <a:rPr lang="en-US" sz="3100" dirty="0" err="1"/>
              <a:t>répétées</a:t>
            </a:r>
            <a:r>
              <a:rPr lang="en-US" sz="3100" dirty="0"/>
              <a:t> </a:t>
            </a:r>
            <a:r>
              <a:rPr lang="en-US" sz="3100" dirty="0" err="1"/>
              <a:t>ie</a:t>
            </a:r>
            <a:r>
              <a:rPr lang="en-US" sz="3100" dirty="0"/>
              <a:t> Les ateliers de fluence (type </a:t>
            </a:r>
            <a:r>
              <a:rPr lang="en-US" sz="3100" dirty="0" err="1"/>
              <a:t>cigale</a:t>
            </a:r>
            <a:r>
              <a:rPr lang="en-US" sz="3100" dirty="0"/>
              <a:t>)</a:t>
            </a:r>
          </a:p>
          <a:p>
            <a:pPr marL="1254125" lvl="1"/>
            <a:endParaRPr lang="fr-FR" i="1" dirty="0"/>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528912" y="764704"/>
            <a:ext cx="11134175"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8595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51384" y="774989"/>
            <a:ext cx="7338314" cy="3058936"/>
          </a:xfrm>
          <a:prstGeom prst="rect">
            <a:avLst/>
          </a:prstGeom>
        </p:spPr>
        <p:txBody>
          <a:bodyPr vert="horz" wrap="square" lIns="0" tIns="16912" rIns="0" bIns="0" rtlCol="0">
            <a:spAutoFit/>
          </a:bodyPr>
          <a:lstStyle/>
          <a:p>
            <a:pPr marL="16067" marR="82872" defTabSz="1217706">
              <a:spcBef>
                <a:spcPts val="133"/>
              </a:spcBef>
              <a:buClr>
                <a:srgbClr val="252525"/>
              </a:buClr>
              <a:tabLst>
                <a:tab pos="258763" algn="l"/>
              </a:tabLst>
            </a:pPr>
            <a:r>
              <a:rPr lang="fr-FR" sz="3600" spc="-7" dirty="0">
                <a:solidFill>
                  <a:srgbClr val="0070C0"/>
                </a:solidFill>
                <a:latin typeface="+mj-lt"/>
                <a:cs typeface="Arial"/>
              </a:rPr>
              <a:t>J</a:t>
            </a:r>
            <a:r>
              <a:rPr sz="3600" spc="-7" dirty="0" err="1">
                <a:solidFill>
                  <a:srgbClr val="0070C0"/>
                </a:solidFill>
                <a:latin typeface="+mj-lt"/>
                <a:cs typeface="Arial"/>
              </a:rPr>
              <a:t>eu</a:t>
            </a:r>
            <a:r>
              <a:rPr sz="3600" spc="-7" dirty="0">
                <a:solidFill>
                  <a:srgbClr val="0070C0"/>
                </a:solidFill>
                <a:latin typeface="+mj-lt"/>
                <a:cs typeface="Arial"/>
              </a:rPr>
              <a:t> de la </a:t>
            </a:r>
            <a:r>
              <a:rPr sz="3600" dirty="0">
                <a:solidFill>
                  <a:srgbClr val="0070C0"/>
                </a:solidFill>
                <a:latin typeface="+mj-lt"/>
                <a:cs typeface="Arial"/>
              </a:rPr>
              <a:t>tapette à </a:t>
            </a:r>
            <a:r>
              <a:rPr sz="3600" spc="-7" dirty="0">
                <a:solidFill>
                  <a:srgbClr val="0070C0"/>
                </a:solidFill>
                <a:latin typeface="+mj-lt"/>
                <a:cs typeface="Arial"/>
              </a:rPr>
              <a:t>mots </a:t>
            </a:r>
            <a:endParaRPr lang="fr-FR" sz="3600" spc="-7" dirty="0">
              <a:solidFill>
                <a:srgbClr val="0070C0"/>
              </a:solidFill>
              <a:latin typeface="+mj-lt"/>
              <a:cs typeface="Arial"/>
            </a:endParaRPr>
          </a:p>
          <a:p>
            <a:pPr marL="16067" marR="82872" defTabSz="1217706">
              <a:spcBef>
                <a:spcPts val="133"/>
              </a:spcBef>
              <a:buClr>
                <a:srgbClr val="252525"/>
              </a:buClr>
              <a:tabLst>
                <a:tab pos="258763" algn="l"/>
              </a:tabLst>
            </a:pPr>
            <a:endParaRPr lang="fr-FR" sz="2000" b="1" spc="-7" dirty="0">
              <a:solidFill>
                <a:prstClr val="black"/>
              </a:solidFill>
              <a:latin typeface="+mj-lt"/>
              <a:cs typeface="Arial"/>
            </a:endParaRPr>
          </a:p>
          <a:p>
            <a:pPr marL="358967" marR="82872" indent="-342900" defTabSz="1217706">
              <a:spcBef>
                <a:spcPts val="133"/>
              </a:spcBef>
              <a:buClr>
                <a:srgbClr val="252525"/>
              </a:buClr>
              <a:buFont typeface="Courier New" panose="02070309020205020404" pitchFamily="49" charset="0"/>
              <a:buChar char="o"/>
              <a:tabLst>
                <a:tab pos="258763" algn="l"/>
              </a:tabLst>
            </a:pPr>
            <a:r>
              <a:rPr sz="2000" dirty="0" err="1">
                <a:solidFill>
                  <a:prstClr val="black"/>
                </a:solidFill>
                <a:latin typeface="+mj-lt"/>
                <a:cs typeface="Arial"/>
              </a:rPr>
              <a:t>en</a:t>
            </a:r>
            <a:r>
              <a:rPr sz="2000" dirty="0">
                <a:solidFill>
                  <a:prstClr val="black"/>
                </a:solidFill>
                <a:latin typeface="+mj-lt"/>
                <a:cs typeface="Arial"/>
              </a:rPr>
              <a:t> </a:t>
            </a:r>
            <a:r>
              <a:rPr sz="2000" spc="-7" dirty="0">
                <a:solidFill>
                  <a:prstClr val="black"/>
                </a:solidFill>
                <a:latin typeface="+mj-lt"/>
                <a:cs typeface="Arial"/>
              </a:rPr>
              <a:t>petit </a:t>
            </a:r>
            <a:r>
              <a:rPr sz="2000" dirty="0">
                <a:solidFill>
                  <a:prstClr val="black"/>
                </a:solidFill>
                <a:latin typeface="+mj-lt"/>
                <a:cs typeface="Arial"/>
              </a:rPr>
              <a:t>groupe pour </a:t>
            </a:r>
            <a:r>
              <a:rPr sz="2000" spc="-7" dirty="0">
                <a:solidFill>
                  <a:prstClr val="black"/>
                </a:solidFill>
                <a:latin typeface="+mj-lt"/>
                <a:cs typeface="Arial"/>
              </a:rPr>
              <a:t>entraîner les </a:t>
            </a:r>
            <a:r>
              <a:rPr sz="2000" dirty="0">
                <a:solidFill>
                  <a:prstClr val="black"/>
                </a:solidFill>
                <a:latin typeface="+mj-lt"/>
                <a:cs typeface="Arial"/>
              </a:rPr>
              <a:t>élèves à </a:t>
            </a:r>
            <a:r>
              <a:rPr sz="2000" spc="-7" dirty="0">
                <a:solidFill>
                  <a:prstClr val="black"/>
                </a:solidFill>
                <a:latin typeface="+mj-lt"/>
                <a:cs typeface="Arial"/>
              </a:rPr>
              <a:t>lire  </a:t>
            </a:r>
            <a:r>
              <a:rPr sz="2000" dirty="0">
                <a:solidFill>
                  <a:prstClr val="black"/>
                </a:solidFill>
                <a:latin typeface="+mj-lt"/>
                <a:cs typeface="Arial"/>
              </a:rPr>
              <a:t>de </a:t>
            </a:r>
            <a:r>
              <a:rPr sz="2000" spc="-7" dirty="0">
                <a:solidFill>
                  <a:prstClr val="black"/>
                </a:solidFill>
                <a:latin typeface="+mj-lt"/>
                <a:cs typeface="Arial"/>
              </a:rPr>
              <a:t>plus </a:t>
            </a:r>
            <a:r>
              <a:rPr sz="2000" dirty="0">
                <a:solidFill>
                  <a:prstClr val="black"/>
                </a:solidFill>
                <a:latin typeface="+mj-lt"/>
                <a:cs typeface="Arial"/>
              </a:rPr>
              <a:t>en </a:t>
            </a:r>
            <a:r>
              <a:rPr sz="2000" spc="-7" dirty="0">
                <a:solidFill>
                  <a:prstClr val="black"/>
                </a:solidFill>
                <a:latin typeface="+mj-lt"/>
                <a:cs typeface="Arial"/>
              </a:rPr>
              <a:t>plus </a:t>
            </a:r>
            <a:r>
              <a:rPr sz="2000" dirty="0" err="1">
                <a:solidFill>
                  <a:prstClr val="black"/>
                </a:solidFill>
                <a:latin typeface="+mj-lt"/>
                <a:cs typeface="Arial"/>
              </a:rPr>
              <a:t>rapidement</a:t>
            </a:r>
            <a:r>
              <a:rPr sz="2000" dirty="0">
                <a:solidFill>
                  <a:prstClr val="black"/>
                </a:solidFill>
                <a:latin typeface="+mj-lt"/>
                <a:cs typeface="Arial"/>
              </a:rPr>
              <a:t> </a:t>
            </a:r>
            <a:r>
              <a:rPr lang="fr-FR" sz="2000" dirty="0">
                <a:solidFill>
                  <a:prstClr val="black"/>
                </a:solidFill>
                <a:latin typeface="+mj-lt"/>
                <a:cs typeface="Arial"/>
              </a:rPr>
              <a:t>d</a:t>
            </a:r>
            <a:r>
              <a:rPr sz="2000" dirty="0" err="1">
                <a:solidFill>
                  <a:prstClr val="black"/>
                </a:solidFill>
                <a:latin typeface="+mj-lt"/>
                <a:cs typeface="Arial"/>
              </a:rPr>
              <a:t>es</a:t>
            </a:r>
            <a:r>
              <a:rPr sz="2000" dirty="0">
                <a:solidFill>
                  <a:prstClr val="black"/>
                </a:solidFill>
                <a:latin typeface="+mj-lt"/>
                <a:cs typeface="Arial"/>
              </a:rPr>
              <a:t> </a:t>
            </a:r>
            <a:r>
              <a:rPr sz="2000" spc="-7" dirty="0">
                <a:solidFill>
                  <a:prstClr val="black"/>
                </a:solidFill>
                <a:latin typeface="+mj-lt"/>
                <a:cs typeface="Arial"/>
              </a:rPr>
              <a:t>mots </a:t>
            </a:r>
            <a:r>
              <a:rPr sz="2000" dirty="0">
                <a:solidFill>
                  <a:prstClr val="black"/>
                </a:solidFill>
                <a:latin typeface="+mj-lt"/>
                <a:cs typeface="Arial"/>
              </a:rPr>
              <a:t>issus </a:t>
            </a:r>
            <a:r>
              <a:rPr sz="2000" spc="-7" dirty="0">
                <a:solidFill>
                  <a:prstClr val="black"/>
                </a:solidFill>
                <a:latin typeface="+mj-lt"/>
                <a:cs typeface="Arial"/>
              </a:rPr>
              <a:t>de  </a:t>
            </a:r>
            <a:r>
              <a:rPr sz="2000" spc="-7" dirty="0" err="1">
                <a:solidFill>
                  <a:prstClr val="black"/>
                </a:solidFill>
                <a:latin typeface="+mj-lt"/>
                <a:cs typeface="Arial"/>
              </a:rPr>
              <a:t>listes</a:t>
            </a:r>
            <a:r>
              <a:rPr lang="fr-FR" sz="2000" spc="-7" dirty="0">
                <a:solidFill>
                  <a:prstClr val="black"/>
                </a:solidFill>
                <a:latin typeface="+mj-lt"/>
                <a:cs typeface="Arial"/>
              </a:rPr>
              <a:t> analogiques (ex. liste de mots avec graphème « </a:t>
            </a:r>
            <a:r>
              <a:rPr lang="fr-FR" sz="2000" spc="-7" dirty="0" err="1">
                <a:solidFill>
                  <a:prstClr val="black"/>
                </a:solidFill>
                <a:latin typeface="+mj-lt"/>
                <a:cs typeface="Arial"/>
              </a:rPr>
              <a:t>ien</a:t>
            </a:r>
            <a:r>
              <a:rPr lang="fr-FR" sz="2000" spc="-7" dirty="0">
                <a:solidFill>
                  <a:prstClr val="black"/>
                </a:solidFill>
                <a:latin typeface="+mj-lt"/>
                <a:cs typeface="Arial"/>
              </a:rPr>
              <a:t> »)</a:t>
            </a:r>
            <a:endParaRPr sz="2000" dirty="0">
              <a:solidFill>
                <a:prstClr val="black"/>
              </a:solidFill>
              <a:latin typeface="+mj-lt"/>
              <a:cs typeface="Arial"/>
            </a:endParaRPr>
          </a:p>
          <a:p>
            <a:pPr marL="358967" marR="6765" indent="-342900" defTabSz="1217706">
              <a:lnSpc>
                <a:spcPct val="100099"/>
              </a:lnSpc>
              <a:spcBef>
                <a:spcPts val="1191"/>
              </a:spcBef>
              <a:buClr>
                <a:srgbClr val="252525"/>
              </a:buClr>
              <a:buFont typeface="Courier New" panose="02070309020205020404" pitchFamily="49" charset="0"/>
              <a:buChar char="o"/>
              <a:tabLst>
                <a:tab pos="350936" algn="l"/>
                <a:tab pos="351782" algn="l"/>
              </a:tabLst>
            </a:pPr>
            <a:r>
              <a:rPr sz="2000" spc="-7" dirty="0">
                <a:solidFill>
                  <a:prstClr val="black"/>
                </a:solidFill>
                <a:latin typeface="+mj-lt"/>
                <a:cs typeface="Arial"/>
              </a:rPr>
              <a:t>Parmi </a:t>
            </a:r>
            <a:r>
              <a:rPr sz="2000" dirty="0">
                <a:solidFill>
                  <a:prstClr val="black"/>
                </a:solidFill>
                <a:latin typeface="+mj-lt"/>
                <a:cs typeface="Arial"/>
              </a:rPr>
              <a:t>des </a:t>
            </a:r>
            <a:r>
              <a:rPr sz="2000" spc="-7" dirty="0">
                <a:solidFill>
                  <a:prstClr val="black"/>
                </a:solidFill>
                <a:latin typeface="+mj-lt"/>
                <a:cs typeface="Arial"/>
              </a:rPr>
              <a:t>étiquettes-mots étalées </a:t>
            </a:r>
            <a:r>
              <a:rPr sz="2000" dirty="0">
                <a:solidFill>
                  <a:prstClr val="black"/>
                </a:solidFill>
                <a:latin typeface="+mj-lt"/>
                <a:cs typeface="Arial"/>
              </a:rPr>
              <a:t>sur la </a:t>
            </a:r>
            <a:r>
              <a:rPr sz="2000" spc="-7" dirty="0">
                <a:solidFill>
                  <a:prstClr val="black"/>
                </a:solidFill>
                <a:latin typeface="+mj-lt"/>
                <a:cs typeface="Arial"/>
              </a:rPr>
              <a:t>table,  </a:t>
            </a:r>
            <a:r>
              <a:rPr sz="2000" dirty="0">
                <a:solidFill>
                  <a:prstClr val="black"/>
                </a:solidFill>
                <a:latin typeface="+mj-lt"/>
                <a:cs typeface="Arial"/>
              </a:rPr>
              <a:t>l’élève meneur </a:t>
            </a:r>
            <a:r>
              <a:rPr sz="2000" spc="-7" dirty="0">
                <a:solidFill>
                  <a:prstClr val="black"/>
                </a:solidFill>
                <a:latin typeface="+mj-lt"/>
                <a:cs typeface="Arial"/>
              </a:rPr>
              <a:t>de jeu </a:t>
            </a:r>
            <a:r>
              <a:rPr sz="2000" dirty="0">
                <a:solidFill>
                  <a:prstClr val="black"/>
                </a:solidFill>
                <a:latin typeface="+mj-lt"/>
                <a:cs typeface="Arial"/>
              </a:rPr>
              <a:t>choisit un mot </a:t>
            </a:r>
            <a:r>
              <a:rPr sz="2000" spc="-7" dirty="0">
                <a:solidFill>
                  <a:prstClr val="black"/>
                </a:solidFill>
                <a:latin typeface="+mj-lt"/>
                <a:cs typeface="Arial"/>
              </a:rPr>
              <a:t>qu’il lit </a:t>
            </a:r>
            <a:r>
              <a:rPr sz="2000" dirty="0">
                <a:solidFill>
                  <a:prstClr val="black"/>
                </a:solidFill>
                <a:latin typeface="+mj-lt"/>
                <a:cs typeface="Arial"/>
              </a:rPr>
              <a:t>à  voix </a:t>
            </a:r>
            <a:r>
              <a:rPr sz="2000" spc="-7" dirty="0">
                <a:solidFill>
                  <a:prstClr val="black"/>
                </a:solidFill>
                <a:latin typeface="+mj-lt"/>
                <a:cs typeface="Arial"/>
              </a:rPr>
              <a:t>haute </a:t>
            </a:r>
            <a:endParaRPr lang="fr-FR" sz="2000" dirty="0">
              <a:solidFill>
                <a:prstClr val="black"/>
              </a:solidFill>
              <a:latin typeface="+mj-lt"/>
              <a:cs typeface="Arial"/>
            </a:endParaRPr>
          </a:p>
          <a:p>
            <a:pPr marL="358967" marR="6765" indent="-342900" defTabSz="1217706">
              <a:lnSpc>
                <a:spcPct val="100099"/>
              </a:lnSpc>
              <a:spcBef>
                <a:spcPts val="1191"/>
              </a:spcBef>
              <a:buClr>
                <a:srgbClr val="252525"/>
              </a:buClr>
              <a:buFont typeface="Courier New" panose="02070309020205020404" pitchFamily="49" charset="0"/>
              <a:buChar char="o"/>
              <a:tabLst>
                <a:tab pos="350936" algn="l"/>
                <a:tab pos="351782" algn="l"/>
              </a:tabLst>
            </a:pPr>
            <a:r>
              <a:rPr sz="2000" dirty="0">
                <a:solidFill>
                  <a:prstClr val="black"/>
                </a:solidFill>
                <a:latin typeface="+mj-lt"/>
                <a:cs typeface="Arial"/>
              </a:rPr>
              <a:t> le premier qui pose </a:t>
            </a:r>
            <a:r>
              <a:rPr sz="2000" spc="-7" dirty="0">
                <a:solidFill>
                  <a:prstClr val="black"/>
                </a:solidFill>
                <a:latin typeface="+mj-lt"/>
                <a:cs typeface="Arial"/>
              </a:rPr>
              <a:t>la main </a:t>
            </a:r>
            <a:r>
              <a:rPr sz="2000" dirty="0">
                <a:solidFill>
                  <a:prstClr val="black"/>
                </a:solidFill>
                <a:latin typeface="+mj-lt"/>
                <a:cs typeface="Arial"/>
              </a:rPr>
              <a:t>dessus  </a:t>
            </a:r>
            <a:r>
              <a:rPr sz="2000" dirty="0" err="1">
                <a:solidFill>
                  <a:prstClr val="black"/>
                </a:solidFill>
                <a:latin typeface="+mj-lt"/>
                <a:cs typeface="Arial"/>
              </a:rPr>
              <a:t>gagne</a:t>
            </a:r>
            <a:r>
              <a:rPr sz="2000" dirty="0">
                <a:solidFill>
                  <a:prstClr val="black"/>
                </a:solidFill>
                <a:latin typeface="+mj-lt"/>
                <a:cs typeface="Arial"/>
              </a:rPr>
              <a:t> </a:t>
            </a:r>
            <a:r>
              <a:rPr sz="2000" spc="-7" dirty="0" err="1">
                <a:solidFill>
                  <a:prstClr val="black"/>
                </a:solidFill>
                <a:latin typeface="+mj-lt"/>
                <a:cs typeface="Arial"/>
              </a:rPr>
              <a:t>l’étiquette</a:t>
            </a:r>
            <a:endParaRPr lang="fr-FR" sz="2000" spc="-7" dirty="0">
              <a:solidFill>
                <a:prstClr val="black"/>
              </a:solidFill>
              <a:latin typeface="+mj-lt"/>
              <a:cs typeface="Arial"/>
            </a:endParaRPr>
          </a:p>
        </p:txBody>
      </p:sp>
      <p:sp>
        <p:nvSpPr>
          <p:cNvPr id="8" name="object 8"/>
          <p:cNvSpPr txBox="1"/>
          <p:nvPr/>
        </p:nvSpPr>
        <p:spPr>
          <a:xfrm>
            <a:off x="11600903" y="6293056"/>
            <a:ext cx="221553" cy="222070"/>
          </a:xfrm>
          <a:prstGeom prst="rect">
            <a:avLst/>
          </a:prstGeom>
        </p:spPr>
        <p:txBody>
          <a:bodyPr vert="horz" wrap="square" lIns="0" tIns="16912" rIns="0" bIns="0" rtlCol="0">
            <a:spAutoFit/>
          </a:bodyPr>
          <a:lstStyle/>
          <a:p>
            <a:pPr marL="16913" defTabSz="1217706">
              <a:spcBef>
                <a:spcPts val="133"/>
              </a:spcBef>
            </a:pPr>
            <a:r>
              <a:rPr sz="1332" spc="-13" dirty="0">
                <a:solidFill>
                  <a:srgbClr val="3F3F3F"/>
                </a:solidFill>
                <a:latin typeface="Arial"/>
                <a:cs typeface="Arial"/>
              </a:rPr>
              <a:t>1</a:t>
            </a:r>
            <a:r>
              <a:rPr sz="1332" dirty="0">
                <a:solidFill>
                  <a:srgbClr val="3F3F3F"/>
                </a:solidFill>
                <a:latin typeface="Arial"/>
                <a:cs typeface="Arial"/>
              </a:rPr>
              <a:t>8</a:t>
            </a:r>
            <a:endParaRPr sz="1332">
              <a:solidFill>
                <a:prstClr val="black"/>
              </a:solidFill>
              <a:latin typeface="Arial"/>
              <a:cs typeface="Arial"/>
            </a:endParaRPr>
          </a:p>
        </p:txBody>
      </p:sp>
      <p:pic>
        <p:nvPicPr>
          <p:cNvPr id="1026" name="Picture 2" descr="7 idées pour s'entraîner à lire rapidement les mots fréquents au cycle 3">
            <a:extLst>
              <a:ext uri="{FF2B5EF4-FFF2-40B4-BE49-F238E27FC236}">
                <a16:creationId xmlns:a16="http://schemas.microsoft.com/office/drawing/2014/main" id="{2ED3AA3F-B706-4919-955D-0160406ED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6280" y="980728"/>
            <a:ext cx="2152650"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351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5396" y="1014281"/>
            <a:ext cx="10515600" cy="4351337"/>
          </a:xfrm>
        </p:spPr>
        <p:txBody>
          <a:bodyPr/>
          <a:lstStyle/>
          <a:p>
            <a:pPr marL="457200" lvl="1" indent="0">
              <a:buNone/>
            </a:pPr>
            <a:r>
              <a:rPr lang="fr-FR" sz="2000" dirty="0"/>
              <a:t>Technique la plus connue  (entraînement fluence) </a:t>
            </a:r>
          </a:p>
          <a:p>
            <a:pPr marL="457200" lvl="1" indent="0">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4085133723"/>
              </p:ext>
            </p:extLst>
          </p:nvPr>
        </p:nvGraphicFramePr>
        <p:xfrm>
          <a:off x="479376" y="1916832"/>
          <a:ext cx="11506200" cy="4541586"/>
        </p:xfrm>
        <a:graphic>
          <a:graphicData uri="http://schemas.openxmlformats.org/drawingml/2006/table">
            <a:tbl>
              <a:tblPr firstRow="1" firstCol="1" bandRow="1">
                <a:tableStyleId>{5C22544A-7EE6-4342-B048-85BDC9FD1C3A}</a:tableStyleId>
              </a:tblPr>
              <a:tblGrid>
                <a:gridCol w="11506200">
                  <a:extLst>
                    <a:ext uri="{9D8B030D-6E8A-4147-A177-3AD203B41FA5}">
                      <a16:colId xmlns:a16="http://schemas.microsoft.com/office/drawing/2014/main" val="20000"/>
                    </a:ext>
                  </a:extLst>
                </a:gridCol>
              </a:tblGrid>
              <a:tr h="4541586">
                <a:tc>
                  <a:txBody>
                    <a:bodyPr/>
                    <a:lstStyle/>
                    <a:p>
                      <a:pPr>
                        <a:lnSpc>
                          <a:spcPct val="120000"/>
                        </a:lnSpc>
                        <a:spcAft>
                          <a:spcPts val="600"/>
                        </a:spcAft>
                        <a:tabLst>
                          <a:tab pos="457200" algn="l"/>
                        </a:tabLst>
                      </a:pPr>
                      <a:r>
                        <a:rPr lang="fr-FR" sz="2000" b="0" dirty="0">
                          <a:solidFill>
                            <a:schemeClr val="tx1"/>
                          </a:solidFill>
                          <a:effectLst/>
                        </a:rPr>
                        <a:t>Petits groupes (4 à 5 élèves) de niveau homogène en lecture.</a:t>
                      </a:r>
                    </a:p>
                    <a:p>
                      <a:pPr algn="ctr">
                        <a:lnSpc>
                          <a:spcPct val="120000"/>
                        </a:lnSpc>
                        <a:spcAft>
                          <a:spcPts val="600"/>
                        </a:spcAft>
                        <a:tabLst>
                          <a:tab pos="457200" algn="l"/>
                        </a:tabLst>
                      </a:pPr>
                      <a:r>
                        <a:rPr lang="fr-FR" sz="2400" b="1" dirty="0">
                          <a:solidFill>
                            <a:schemeClr val="tx1"/>
                          </a:solidFill>
                          <a:effectLst/>
                        </a:rPr>
                        <a:t>5 phases:</a:t>
                      </a:r>
                    </a:p>
                    <a:p>
                      <a:pPr>
                        <a:lnSpc>
                          <a:spcPct val="120000"/>
                        </a:lnSpc>
                        <a:spcAft>
                          <a:spcPts val="600"/>
                        </a:spcAft>
                      </a:pPr>
                      <a:r>
                        <a:rPr lang="fr-FR" sz="2000" b="1" dirty="0">
                          <a:solidFill>
                            <a:schemeClr val="tx1"/>
                          </a:solidFill>
                          <a:effectLst/>
                        </a:rPr>
                        <a:t>1/ Présentation des objectifs de la séance</a:t>
                      </a:r>
                    </a:p>
                    <a:p>
                      <a:pPr>
                        <a:lnSpc>
                          <a:spcPct val="120000"/>
                        </a:lnSpc>
                        <a:spcAft>
                          <a:spcPts val="600"/>
                        </a:spcAft>
                      </a:pPr>
                      <a:r>
                        <a:rPr lang="fr-FR" sz="2000" b="1" dirty="0">
                          <a:solidFill>
                            <a:schemeClr val="tx1"/>
                          </a:solidFill>
                          <a:effectLst/>
                        </a:rPr>
                        <a:t>2/Première lecture par l’enseignant et aide au décodage</a:t>
                      </a:r>
                      <a:endParaRPr lang="fr-FR" sz="2000" b="0" dirty="0">
                        <a:solidFill>
                          <a:schemeClr val="tx1"/>
                        </a:solidFill>
                        <a:effectLst/>
                      </a:endParaRPr>
                    </a:p>
                    <a:p>
                      <a:pPr>
                        <a:lnSpc>
                          <a:spcPct val="120000"/>
                        </a:lnSpc>
                        <a:spcAft>
                          <a:spcPts val="600"/>
                        </a:spcAft>
                      </a:pPr>
                      <a:r>
                        <a:rPr lang="fr-FR" sz="2000" b="1" dirty="0">
                          <a:solidFill>
                            <a:schemeClr val="tx1"/>
                          </a:solidFill>
                          <a:effectLst/>
                        </a:rPr>
                        <a:t>3/</a:t>
                      </a:r>
                      <a:r>
                        <a:rPr lang="fr-FR" sz="2000" b="1" baseline="0" dirty="0">
                          <a:solidFill>
                            <a:schemeClr val="tx1"/>
                          </a:solidFill>
                          <a:effectLst/>
                        </a:rPr>
                        <a:t> </a:t>
                      </a:r>
                      <a:r>
                        <a:rPr lang="fr-FR" sz="2000" b="1" dirty="0">
                          <a:solidFill>
                            <a:schemeClr val="tx1"/>
                          </a:solidFill>
                          <a:effectLst/>
                        </a:rPr>
                        <a:t>Deuxième lecture et travail de la compréhension</a:t>
                      </a:r>
                    </a:p>
                    <a:p>
                      <a:pPr marL="468630">
                        <a:lnSpc>
                          <a:spcPct val="100000"/>
                        </a:lnSpc>
                        <a:spcAft>
                          <a:spcPts val="0"/>
                        </a:spcAft>
                      </a:pPr>
                      <a:r>
                        <a:rPr lang="fr-FR" sz="2000" b="0" dirty="0">
                          <a:solidFill>
                            <a:schemeClr val="tx1"/>
                          </a:solidFill>
                          <a:effectLst/>
                        </a:rPr>
                        <a:t>Relire le texte en fournissant un modèle d’une lecture fluente experte (prosodie…). </a:t>
                      </a:r>
                    </a:p>
                    <a:p>
                      <a:pPr marL="468630">
                        <a:lnSpc>
                          <a:spcPct val="100000"/>
                        </a:lnSpc>
                        <a:spcAft>
                          <a:spcPts val="0"/>
                        </a:spcAft>
                      </a:pPr>
                      <a:endParaRPr lang="fr-FR" sz="2000" b="0" dirty="0">
                        <a:solidFill>
                          <a:schemeClr val="tx1"/>
                        </a:solidFill>
                        <a:effectLst/>
                      </a:endParaRPr>
                    </a:p>
                    <a:p>
                      <a:pPr>
                        <a:lnSpc>
                          <a:spcPct val="120000"/>
                        </a:lnSpc>
                        <a:spcAft>
                          <a:spcPts val="600"/>
                        </a:spcAft>
                      </a:pPr>
                      <a:r>
                        <a:rPr lang="fr-FR" sz="2000" b="0" dirty="0">
                          <a:solidFill>
                            <a:schemeClr val="tx1"/>
                          </a:solidFill>
                          <a:effectLst/>
                        </a:rPr>
                        <a:t>4/ </a:t>
                      </a:r>
                      <a:r>
                        <a:rPr lang="fr-FR" sz="2000" b="1" dirty="0">
                          <a:solidFill>
                            <a:schemeClr val="tx1"/>
                          </a:solidFill>
                          <a:effectLst/>
                        </a:rPr>
                        <a:t>Lectures individuelles à haute voix et explication des oublis et erreurs d’identification</a:t>
                      </a:r>
                    </a:p>
                    <a:p>
                      <a:pPr marL="457200" algn="ctr">
                        <a:lnSpc>
                          <a:spcPct val="100000"/>
                        </a:lnSpc>
                        <a:spcAft>
                          <a:spcPts val="0"/>
                        </a:spcAft>
                      </a:pPr>
                      <a:r>
                        <a:rPr lang="fr-FR" sz="2000" b="0" dirty="0">
                          <a:solidFill>
                            <a:schemeClr val="tx1"/>
                          </a:solidFill>
                          <a:effectLst/>
                        </a:rPr>
                        <a:t>Chaque élève lit à haute voix pendant une minute en commençant au début du texte. </a:t>
                      </a:r>
                    </a:p>
                    <a:p>
                      <a:pPr marL="457200" algn="ctr">
                        <a:lnSpc>
                          <a:spcPct val="100000"/>
                        </a:lnSpc>
                        <a:spcAft>
                          <a:spcPts val="0"/>
                        </a:spcAft>
                      </a:pPr>
                      <a:endParaRPr lang="fr-FR" sz="2000" b="0" dirty="0">
                        <a:solidFill>
                          <a:schemeClr val="tx1"/>
                        </a:solidFill>
                        <a:effectLst/>
                      </a:endParaRPr>
                    </a:p>
                    <a:p>
                      <a:pPr marL="85725" indent="-85725" algn="l">
                        <a:lnSpc>
                          <a:spcPct val="100000"/>
                        </a:lnSpc>
                        <a:spcAft>
                          <a:spcPts val="0"/>
                        </a:spcAft>
                      </a:pPr>
                      <a:r>
                        <a:rPr lang="fr-FR" sz="2000" b="0" dirty="0">
                          <a:solidFill>
                            <a:schemeClr val="tx1"/>
                          </a:solidFill>
                          <a:effectLst/>
                        </a:rPr>
                        <a:t>5</a:t>
                      </a:r>
                      <a:r>
                        <a:rPr lang="fr-FR" sz="2000" b="1" dirty="0">
                          <a:solidFill>
                            <a:schemeClr val="tx1"/>
                          </a:solidFill>
                          <a:effectLst/>
                        </a:rPr>
                        <a:t>/ Observation et prise de conscience des progrès</a:t>
                      </a:r>
                    </a:p>
                  </a:txBody>
                  <a:tcPr marL="31321" marR="31321" marT="0" marB="0">
                    <a:solidFill>
                      <a:schemeClr val="bg1">
                        <a:lumMod val="95000"/>
                      </a:schemeClr>
                    </a:solidFill>
                  </a:tcPr>
                </a:tc>
                <a:extLst>
                  <a:ext uri="{0D108BD9-81ED-4DB2-BD59-A6C34878D82A}">
                    <a16:rowId xmlns:a16="http://schemas.microsoft.com/office/drawing/2014/main" val="10000"/>
                  </a:ext>
                </a:extLst>
              </a:tr>
            </a:tbl>
          </a:graphicData>
        </a:graphic>
      </p:graphicFrame>
      <p:sp>
        <p:nvSpPr>
          <p:cNvPr id="4" name="Espace réservé du contenu 2">
            <a:extLst>
              <a:ext uri="{FF2B5EF4-FFF2-40B4-BE49-F238E27FC236}">
                <a16:creationId xmlns:a16="http://schemas.microsoft.com/office/drawing/2014/main" id="{E189F2B8-3769-43F4-B747-A3DC78C0C405}"/>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Les lectures répétées (ateliers fluence)</a:t>
            </a:r>
          </a:p>
        </p:txBody>
      </p:sp>
    </p:spTree>
    <p:extLst>
      <p:ext uri="{BB962C8B-B14F-4D97-AF65-F5344CB8AC3E}">
        <p14:creationId xmlns:p14="http://schemas.microsoft.com/office/powerpoint/2010/main" val="336117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372284" y="946522"/>
            <a:ext cx="11447431" cy="5911479"/>
          </a:xfrm>
        </p:spPr>
        <p:txBody>
          <a:bodyPr>
            <a:normAutofit fontScale="85000" lnSpcReduction="10000"/>
          </a:bodyPr>
          <a:lstStyle/>
          <a:p>
            <a:pPr marL="0" indent="0">
              <a:buNone/>
            </a:pPr>
            <a:r>
              <a:rPr lang="fr-FR" sz="2800" dirty="0"/>
              <a:t>Pour améliorer la prosodie</a:t>
            </a:r>
          </a:p>
          <a:p>
            <a:pPr marL="0" indent="0">
              <a:buNone/>
            </a:pPr>
            <a:endParaRPr lang="fr-FR" sz="2600" dirty="0"/>
          </a:p>
          <a:p>
            <a:pPr marL="0" indent="0">
              <a:buNone/>
            </a:pPr>
            <a:r>
              <a:rPr lang="fr-FR" sz="2400" dirty="0"/>
              <a:t>Avec des faibles lecteurs : </a:t>
            </a:r>
          </a:p>
          <a:p>
            <a:pPr lvl="2"/>
            <a:r>
              <a:rPr lang="fr-FR" sz="2400" dirty="0"/>
              <a:t>sur des énoncés brefs</a:t>
            </a:r>
          </a:p>
          <a:p>
            <a:pPr marL="457200" lvl="2" indent="0">
              <a:buNone/>
            </a:pPr>
            <a:r>
              <a:rPr lang="fr-FR" sz="2400" i="1" dirty="0"/>
              <a:t>lire d’un seul souffle. </a:t>
            </a:r>
          </a:p>
          <a:p>
            <a:pPr marL="1079500" lvl="1" indent="-850900"/>
            <a:endParaRPr lang="fr-FR" sz="2000" i="1" dirty="0"/>
          </a:p>
          <a:p>
            <a:pPr marL="1079500" lvl="1" indent="-850900"/>
            <a:endParaRPr lang="fr-FR" sz="2000" i="1" dirty="0"/>
          </a:p>
          <a:p>
            <a:pPr marL="1079500" lvl="1" indent="-850900"/>
            <a:endParaRPr lang="fr-FR" sz="2000" i="1" dirty="0"/>
          </a:p>
          <a:p>
            <a:pPr marL="1079500" lvl="1" indent="-850900"/>
            <a:endParaRPr lang="fr-FR" sz="2000" i="1" dirty="0"/>
          </a:p>
          <a:p>
            <a:pPr marL="228600" lvl="1" indent="0">
              <a:buNone/>
            </a:pPr>
            <a:endParaRPr lang="fr-FR" sz="2000" i="1" dirty="0"/>
          </a:p>
          <a:p>
            <a:pPr marL="457200" lvl="2" indent="0">
              <a:buNone/>
            </a:pPr>
            <a:r>
              <a:rPr lang="fr-FR" sz="2400" i="1" dirty="0"/>
              <a:t>Lire avec un ton (inquiet/ joyeux/ colérique….) des phrases </a:t>
            </a:r>
            <a:r>
              <a:rPr lang="fr-FR" sz="2400" dirty="0"/>
              <a:t> </a:t>
            </a:r>
            <a:r>
              <a:rPr lang="fr-FR" sz="2400" i="1" dirty="0">
                <a:solidFill>
                  <a:srgbClr val="0070C0"/>
                </a:solidFill>
              </a:rPr>
              <a:t>On ne veut pas que je m’ennuie ici</a:t>
            </a:r>
          </a:p>
          <a:p>
            <a:pPr marL="457200" lvl="2" indent="0">
              <a:buNone/>
            </a:pPr>
            <a:endParaRPr lang="fr-FR" sz="2200" i="1" dirty="0">
              <a:solidFill>
                <a:srgbClr val="0070C0"/>
              </a:solidFill>
            </a:endParaRPr>
          </a:p>
          <a:p>
            <a:pPr marL="0" lvl="2" indent="0">
              <a:buNone/>
            </a:pPr>
            <a:r>
              <a:rPr lang="fr-FR" sz="2300" dirty="0"/>
              <a:t>Avec des décodeurs à l’heure …</a:t>
            </a:r>
          </a:p>
          <a:p>
            <a:pPr lvl="2"/>
            <a:r>
              <a:rPr lang="fr-FR" sz="2300" dirty="0"/>
              <a:t> ateliers de fluence en insistant sur la prosodie; </a:t>
            </a:r>
            <a:r>
              <a:rPr lang="fr-FR" sz="2300" dirty="0" err="1"/>
              <a:t>ie</a:t>
            </a:r>
            <a:r>
              <a:rPr lang="fr-FR" sz="2300" dirty="0"/>
              <a:t> reprise des activités de classes en petits groupes </a:t>
            </a:r>
          </a:p>
          <a:p>
            <a:pPr lvl="2"/>
            <a:r>
              <a:rPr lang="fr-FR" sz="2300" dirty="0"/>
              <a:t> </a:t>
            </a:r>
            <a:r>
              <a:rPr lang="fr-FR" sz="2300" b="1" i="1" dirty="0"/>
              <a:t>lents:</a:t>
            </a:r>
            <a:r>
              <a:rPr lang="fr-FR" sz="2300" dirty="0"/>
              <a:t> accent sur le MCLM  /  </a:t>
            </a:r>
            <a:r>
              <a:rPr lang="fr-FR" sz="2300" b="1" i="1" dirty="0"/>
              <a:t>rapides</a:t>
            </a:r>
            <a:r>
              <a:rPr lang="fr-FR" sz="2300" dirty="0"/>
              <a:t>: accent sur le phrasé et la prosodie </a:t>
            </a:r>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623392" y="764704"/>
            <a:ext cx="11134175" cy="1"/>
          </a:xfrm>
          <a:prstGeom prst="line">
            <a:avLst/>
          </a:prstGeom>
          <a:ln w="19050"/>
        </p:spPr>
        <p:style>
          <a:lnRef idx="1">
            <a:schemeClr val="dk1"/>
          </a:lnRef>
          <a:fillRef idx="0">
            <a:schemeClr val="dk1"/>
          </a:fillRef>
          <a:effectRef idx="0">
            <a:schemeClr val="dk1"/>
          </a:effectRef>
          <a:fontRef idx="minor">
            <a:schemeClr val="tx1"/>
          </a:fontRef>
        </p:style>
      </p:cxnSp>
      <p:pic>
        <p:nvPicPr>
          <p:cNvPr id="6" name="Image 5">
            <a:extLst>
              <a:ext uri="{FF2B5EF4-FFF2-40B4-BE49-F238E27FC236}">
                <a16:creationId xmlns:a16="http://schemas.microsoft.com/office/drawing/2014/main" id="{121D4605-2F93-43F7-B4AB-375EF216D071}"/>
              </a:ext>
            </a:extLst>
          </p:cNvPr>
          <p:cNvPicPr>
            <a:picLocks noChangeAspect="1"/>
          </p:cNvPicPr>
          <p:nvPr/>
        </p:nvPicPr>
        <p:blipFill rotWithShape="1">
          <a:blip r:embed="rId2"/>
          <a:srcRect b="11905"/>
          <a:stretch/>
        </p:blipFill>
        <p:spPr>
          <a:xfrm>
            <a:off x="4404732" y="1082638"/>
            <a:ext cx="6754508" cy="3384376"/>
          </a:xfrm>
          <a:prstGeom prst="rect">
            <a:avLst/>
          </a:prstGeom>
        </p:spPr>
      </p:pic>
    </p:spTree>
    <p:extLst>
      <p:ext uri="{BB962C8B-B14F-4D97-AF65-F5344CB8AC3E}">
        <p14:creationId xmlns:p14="http://schemas.microsoft.com/office/powerpoint/2010/main" val="35451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BDB61-C536-4A6D-B64B-AF4A8405691D}"/>
              </a:ext>
            </a:extLst>
          </p:cNvPr>
          <p:cNvSpPr>
            <a:spLocks noGrp="1"/>
          </p:cNvSpPr>
          <p:nvPr>
            <p:ph type="title"/>
          </p:nvPr>
        </p:nvSpPr>
        <p:spPr/>
        <p:txBody>
          <a:bodyPr/>
          <a:lstStyle/>
          <a:p>
            <a:r>
              <a:rPr lang="fr-FR" sz="2800" dirty="0">
                <a:solidFill>
                  <a:schemeClr val="tx1"/>
                </a:solidFill>
                <a:latin typeface="+mj-lt"/>
              </a:rPr>
              <a:t>Qu’est- ce que la fluence?</a:t>
            </a:r>
            <a:endParaRPr lang="en-US" dirty="0">
              <a:solidFill>
                <a:schemeClr val="tx1"/>
              </a:solidFill>
            </a:endParaRPr>
          </a:p>
        </p:txBody>
      </p:sp>
      <p:sp>
        <p:nvSpPr>
          <p:cNvPr id="6" name="Espace réservé du contenu 2">
            <a:extLst>
              <a:ext uri="{FF2B5EF4-FFF2-40B4-BE49-F238E27FC236}">
                <a16:creationId xmlns:a16="http://schemas.microsoft.com/office/drawing/2014/main" id="{E737E8A0-7366-4EBE-B52E-A972084A8EDD}"/>
              </a:ext>
            </a:extLst>
          </p:cNvPr>
          <p:cNvSpPr txBox="1">
            <a:spLocks/>
          </p:cNvSpPr>
          <p:nvPr/>
        </p:nvSpPr>
        <p:spPr>
          <a:xfrm>
            <a:off x="2135560" y="2924944"/>
            <a:ext cx="8167145" cy="21211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fr-FR" sz="2000" dirty="0"/>
              <a:t>Décodage</a:t>
            </a:r>
          </a:p>
          <a:p>
            <a:r>
              <a:rPr lang="fr-FR" sz="2000" dirty="0"/>
              <a:t>Reconnaissance des mots</a:t>
            </a:r>
          </a:p>
          <a:p>
            <a:r>
              <a:rPr lang="fr-FR" sz="2000" dirty="0"/>
              <a:t>Lecture fluente de textes / fluidité de lecture en contexte</a:t>
            </a:r>
          </a:p>
          <a:p>
            <a:pPr marL="0" indent="0">
              <a:buFont typeface="Arial" panose="020B0604020202020204" pitchFamily="34" charset="0"/>
              <a:buNone/>
            </a:pPr>
            <a:endParaRPr lang="fr-FR" altLang="fr-FR" dirty="0"/>
          </a:p>
          <a:p>
            <a:pPr algn="ctr">
              <a:buFont typeface="Wingdings" panose="05000000000000000000" pitchFamily="2" charset="2"/>
              <a:buChar char="Ø"/>
            </a:pPr>
            <a:endParaRPr lang="fr-FR" dirty="0"/>
          </a:p>
          <a:p>
            <a:pPr marL="0" indent="0" algn="ctr">
              <a:buFont typeface="Arial" panose="020B0604020202020204" pitchFamily="34" charset="0"/>
              <a:buNone/>
            </a:pPr>
            <a:endParaRPr lang="fr-FR" dirty="0"/>
          </a:p>
        </p:txBody>
      </p:sp>
    </p:spTree>
    <p:extLst>
      <p:ext uri="{BB962C8B-B14F-4D97-AF65-F5344CB8AC3E}">
        <p14:creationId xmlns:p14="http://schemas.microsoft.com/office/powerpoint/2010/main" val="2503404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Connecteur droit avec flèche 28">
            <a:extLst>
              <a:ext uri="{FF2B5EF4-FFF2-40B4-BE49-F238E27FC236}">
                <a16:creationId xmlns:a16="http://schemas.microsoft.com/office/drawing/2014/main" id="{80260209-E75F-4687-9052-E5EB0A32F3A7}"/>
              </a:ext>
            </a:extLst>
          </p:cNvPr>
          <p:cNvCxnSpPr>
            <a:stCxn id="4" idx="0"/>
          </p:cNvCxnSpPr>
          <p:nvPr/>
        </p:nvCxnSpPr>
        <p:spPr>
          <a:xfrm flipH="1" flipV="1">
            <a:off x="7364987" y="2381385"/>
            <a:ext cx="44074" cy="1734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p:cNvCxnSpPr>
            <a:cxnSpLocks/>
          </p:cNvCxnSpPr>
          <p:nvPr/>
        </p:nvCxnSpPr>
        <p:spPr>
          <a:xfrm flipV="1">
            <a:off x="7776986" y="2213061"/>
            <a:ext cx="3139" cy="9091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2" name="Connecteur droit 1081"/>
          <p:cNvCxnSpPr>
            <a:cxnSpLocks/>
          </p:cNvCxnSpPr>
          <p:nvPr/>
        </p:nvCxnSpPr>
        <p:spPr>
          <a:xfrm flipH="1" flipV="1">
            <a:off x="2257136" y="6042183"/>
            <a:ext cx="6229733" cy="17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flipH="1" flipV="1">
            <a:off x="6510536" y="2422825"/>
            <a:ext cx="0" cy="269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1" name="Connecteur droit 90"/>
          <p:cNvCxnSpPr>
            <a:cxnSpLocks/>
          </p:cNvCxnSpPr>
          <p:nvPr/>
        </p:nvCxnSpPr>
        <p:spPr>
          <a:xfrm flipH="1" flipV="1">
            <a:off x="7612906" y="4819106"/>
            <a:ext cx="596128" cy="565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1C105337-57FD-4373-9DB3-5B17D4972773}"/>
              </a:ext>
            </a:extLst>
          </p:cNvPr>
          <p:cNvCxnSpPr>
            <a:cxnSpLocks/>
          </p:cNvCxnSpPr>
          <p:nvPr/>
        </p:nvCxnSpPr>
        <p:spPr>
          <a:xfrm flipH="1" flipV="1">
            <a:off x="8284779" y="2405735"/>
            <a:ext cx="200999" cy="2846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9" name="Connecteur droit avec flèche 1028"/>
          <p:cNvCxnSpPr/>
          <p:nvPr/>
        </p:nvCxnSpPr>
        <p:spPr>
          <a:xfrm flipV="1">
            <a:off x="2423580" y="1628774"/>
            <a:ext cx="2146300" cy="23860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eur droit 88"/>
          <p:cNvCxnSpPr>
            <a:cxnSpLocks/>
          </p:cNvCxnSpPr>
          <p:nvPr/>
        </p:nvCxnSpPr>
        <p:spPr>
          <a:xfrm flipV="1">
            <a:off x="7041914" y="4853632"/>
            <a:ext cx="0" cy="459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V="1">
            <a:off x="4934194" y="2385351"/>
            <a:ext cx="166688" cy="2349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Ellipse 51"/>
          <p:cNvSpPr/>
          <p:nvPr/>
        </p:nvSpPr>
        <p:spPr>
          <a:xfrm>
            <a:off x="9138421" y="5404424"/>
            <a:ext cx="1790476" cy="730250"/>
          </a:xfrm>
          <a:prstGeom prst="ellipse">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Ponctuation</a:t>
            </a:r>
          </a:p>
        </p:txBody>
      </p:sp>
      <p:cxnSp>
        <p:nvCxnSpPr>
          <p:cNvPr id="18" name="Connecteur droit avec flèche 17"/>
          <p:cNvCxnSpPr>
            <a:cxnSpLocks/>
          </p:cNvCxnSpPr>
          <p:nvPr/>
        </p:nvCxnSpPr>
        <p:spPr>
          <a:xfrm flipV="1">
            <a:off x="9435633" y="3350664"/>
            <a:ext cx="0" cy="84989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3" name="Connecteur droit avec flèche 1042"/>
          <p:cNvCxnSpPr>
            <a:cxnSpLocks/>
          </p:cNvCxnSpPr>
          <p:nvPr/>
        </p:nvCxnSpPr>
        <p:spPr>
          <a:xfrm flipH="1" flipV="1">
            <a:off x="6678902" y="3308534"/>
            <a:ext cx="686085" cy="1022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5" name="Connecteur droit avec flèche 1044"/>
          <p:cNvCxnSpPr>
            <a:cxnSpLocks/>
          </p:cNvCxnSpPr>
          <p:nvPr/>
        </p:nvCxnSpPr>
        <p:spPr>
          <a:xfrm flipV="1">
            <a:off x="5329296" y="3336956"/>
            <a:ext cx="1314842" cy="826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8" name="Connecteur droit avec flèche 1047"/>
          <p:cNvCxnSpPr>
            <a:cxnSpLocks/>
          </p:cNvCxnSpPr>
          <p:nvPr/>
        </p:nvCxnSpPr>
        <p:spPr>
          <a:xfrm flipV="1">
            <a:off x="4730750" y="3315367"/>
            <a:ext cx="13737" cy="1032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0" name="Connecteur droit avec flèche 1049"/>
          <p:cNvCxnSpPr>
            <a:cxnSpLocks/>
            <a:endCxn id="21" idx="3"/>
          </p:cNvCxnSpPr>
          <p:nvPr/>
        </p:nvCxnSpPr>
        <p:spPr>
          <a:xfrm flipV="1">
            <a:off x="2678120" y="3201149"/>
            <a:ext cx="1043883" cy="761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2" name="Connecteur droit avec flèche 1051"/>
          <p:cNvCxnSpPr>
            <a:cxnSpLocks/>
          </p:cNvCxnSpPr>
          <p:nvPr/>
        </p:nvCxnSpPr>
        <p:spPr>
          <a:xfrm flipH="1" flipV="1">
            <a:off x="5140286" y="3223995"/>
            <a:ext cx="1554442" cy="897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9" name="Connecteur droit avec flèche 1068"/>
          <p:cNvCxnSpPr>
            <a:cxnSpLocks/>
          </p:cNvCxnSpPr>
          <p:nvPr/>
        </p:nvCxnSpPr>
        <p:spPr>
          <a:xfrm flipV="1">
            <a:off x="8221103" y="3341993"/>
            <a:ext cx="358414" cy="97251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cxnSpLocks/>
          </p:cNvCxnSpPr>
          <p:nvPr/>
        </p:nvCxnSpPr>
        <p:spPr>
          <a:xfrm flipV="1">
            <a:off x="3066108" y="3246540"/>
            <a:ext cx="2857955" cy="848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eur droit avec flèche 68"/>
          <p:cNvCxnSpPr/>
          <p:nvPr/>
        </p:nvCxnSpPr>
        <p:spPr>
          <a:xfrm flipH="1" flipV="1">
            <a:off x="6160847" y="1112444"/>
            <a:ext cx="1587" cy="57943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89924" y="312342"/>
            <a:ext cx="3729346" cy="7953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Comprendre un texte écrit</a:t>
            </a:r>
          </a:p>
          <a:p>
            <a:pPr algn="ctr">
              <a:defRPr/>
            </a:pPr>
            <a:r>
              <a:rPr lang="fr-FR" i="1" dirty="0"/>
              <a:t>Construire un modèle de la situation</a:t>
            </a:r>
          </a:p>
        </p:txBody>
      </p:sp>
      <p:sp>
        <p:nvSpPr>
          <p:cNvPr id="3" name="Rectangle à coins arrondis 2"/>
          <p:cNvSpPr/>
          <p:nvPr/>
        </p:nvSpPr>
        <p:spPr>
          <a:xfrm>
            <a:off x="8883650" y="4156075"/>
            <a:ext cx="1497013" cy="717550"/>
          </a:xfrm>
          <a:prstGeom prst="roundRect">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Décodage et Identification des mots</a:t>
            </a:r>
          </a:p>
        </p:txBody>
      </p:sp>
      <p:sp>
        <p:nvSpPr>
          <p:cNvPr id="5" name="Rectangle à coins arrondis 4"/>
          <p:cNvSpPr/>
          <p:nvPr/>
        </p:nvSpPr>
        <p:spPr>
          <a:xfrm>
            <a:off x="3880173" y="4165601"/>
            <a:ext cx="1725612" cy="7270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Efficience cognitive </a:t>
            </a:r>
          </a:p>
        </p:txBody>
      </p:sp>
      <p:sp>
        <p:nvSpPr>
          <p:cNvPr id="13" name="Ellipse 12"/>
          <p:cNvSpPr/>
          <p:nvPr/>
        </p:nvSpPr>
        <p:spPr>
          <a:xfrm>
            <a:off x="3613150" y="4979988"/>
            <a:ext cx="2044700" cy="955675"/>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Raisonnement </a:t>
            </a:r>
          </a:p>
          <a:p>
            <a:pPr algn="ctr">
              <a:defRPr/>
            </a:pPr>
            <a:r>
              <a:rPr lang="fr-FR" sz="1500" dirty="0">
                <a:solidFill>
                  <a:schemeClr val="tx1"/>
                </a:solidFill>
              </a:rPr>
              <a:t>Fonctions exécutives</a:t>
            </a:r>
          </a:p>
        </p:txBody>
      </p:sp>
      <p:sp>
        <p:nvSpPr>
          <p:cNvPr id="14" name="Ellipse 13"/>
          <p:cNvSpPr/>
          <p:nvPr/>
        </p:nvSpPr>
        <p:spPr>
          <a:xfrm>
            <a:off x="5915351" y="5171399"/>
            <a:ext cx="1911349" cy="6858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Morphologie Syntaxe</a:t>
            </a:r>
          </a:p>
        </p:txBody>
      </p:sp>
      <p:sp>
        <p:nvSpPr>
          <p:cNvPr id="15" name="Ellipse 14"/>
          <p:cNvSpPr/>
          <p:nvPr/>
        </p:nvSpPr>
        <p:spPr>
          <a:xfrm>
            <a:off x="7477588" y="5356395"/>
            <a:ext cx="1683751" cy="7302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Vocabulaire</a:t>
            </a:r>
          </a:p>
        </p:txBody>
      </p:sp>
      <p:sp>
        <p:nvSpPr>
          <p:cNvPr id="16" name="Ellipse 15"/>
          <p:cNvSpPr/>
          <p:nvPr/>
        </p:nvSpPr>
        <p:spPr>
          <a:xfrm>
            <a:off x="7058101" y="3056898"/>
            <a:ext cx="1392238" cy="75565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a:solidFill>
                  <a:schemeClr val="bg1"/>
                </a:solidFill>
              </a:rPr>
              <a:t>Structure </a:t>
            </a:r>
            <a:r>
              <a:rPr lang="fr-FR" sz="1500" dirty="0">
                <a:solidFill>
                  <a:schemeClr val="bg1"/>
                </a:solidFill>
              </a:rPr>
              <a:t>des textes</a:t>
            </a:r>
          </a:p>
        </p:txBody>
      </p:sp>
      <p:sp>
        <p:nvSpPr>
          <p:cNvPr id="11" name="Rectangle à coins arrondis 10"/>
          <p:cNvSpPr/>
          <p:nvPr/>
        </p:nvSpPr>
        <p:spPr>
          <a:xfrm>
            <a:off x="1802480" y="3979009"/>
            <a:ext cx="1714500" cy="97631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ln w="0"/>
                <a:solidFill>
                  <a:schemeClr val="tx1"/>
                </a:solidFill>
              </a:rPr>
              <a:t>Connaissances culturelles</a:t>
            </a:r>
          </a:p>
          <a:p>
            <a:pPr algn="ctr">
              <a:defRPr/>
            </a:pPr>
            <a:r>
              <a:rPr lang="fr-FR" sz="1500" dirty="0">
                <a:ln w="0"/>
                <a:solidFill>
                  <a:schemeClr val="tx1"/>
                </a:solidFill>
              </a:rPr>
              <a:t> « sur le monde »</a:t>
            </a:r>
            <a:endParaRPr lang="fr-FR" sz="1500" dirty="0">
              <a:solidFill>
                <a:schemeClr val="bg1"/>
              </a:solidFill>
            </a:endParaRPr>
          </a:p>
        </p:txBody>
      </p:sp>
      <p:sp>
        <p:nvSpPr>
          <p:cNvPr id="12" name="Rectangle à coins arrondis 11"/>
          <p:cNvSpPr/>
          <p:nvPr/>
        </p:nvSpPr>
        <p:spPr>
          <a:xfrm>
            <a:off x="3858262" y="1572394"/>
            <a:ext cx="4703918" cy="823912"/>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t> </a:t>
            </a:r>
            <a:r>
              <a:rPr lang="fr-FR" sz="1600" i="1" dirty="0"/>
              <a:t> cohérence locale /globale </a:t>
            </a:r>
          </a:p>
          <a:p>
            <a:pPr algn="ctr">
              <a:defRPr/>
            </a:pPr>
            <a:r>
              <a:rPr lang="fr-FR" sz="1600" i="1" dirty="0"/>
              <a:t>Automatismes et  stratégies </a:t>
            </a:r>
          </a:p>
        </p:txBody>
      </p:sp>
      <p:sp>
        <p:nvSpPr>
          <p:cNvPr id="19" name="Ellipse 18"/>
          <p:cNvSpPr/>
          <p:nvPr/>
        </p:nvSpPr>
        <p:spPr>
          <a:xfrm>
            <a:off x="2624138" y="5108575"/>
            <a:ext cx="1319212" cy="6858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Mémoire de travail </a:t>
            </a:r>
          </a:p>
        </p:txBody>
      </p:sp>
      <p:sp>
        <p:nvSpPr>
          <p:cNvPr id="20" name="Ellipse 19"/>
          <p:cNvSpPr/>
          <p:nvPr/>
        </p:nvSpPr>
        <p:spPr>
          <a:xfrm>
            <a:off x="5708519" y="2632114"/>
            <a:ext cx="1528762" cy="70628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t>Inférences</a:t>
            </a:r>
          </a:p>
        </p:txBody>
      </p:sp>
      <p:sp>
        <p:nvSpPr>
          <p:cNvPr id="21" name="Ellipse 20"/>
          <p:cNvSpPr/>
          <p:nvPr/>
        </p:nvSpPr>
        <p:spPr>
          <a:xfrm>
            <a:off x="3407685" y="2595091"/>
            <a:ext cx="2146300" cy="710041"/>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err="1"/>
              <a:t>Auto-évalaution</a:t>
            </a:r>
            <a:r>
              <a:rPr lang="fr-FR" sz="1600" dirty="0"/>
              <a:t>  régulation </a:t>
            </a:r>
          </a:p>
        </p:txBody>
      </p:sp>
      <p:cxnSp>
        <p:nvCxnSpPr>
          <p:cNvPr id="1041" name="Connecteur droit avec flèche 1040"/>
          <p:cNvCxnSpPr>
            <a:cxnSpLocks/>
            <a:endCxn id="4" idx="3"/>
          </p:cNvCxnSpPr>
          <p:nvPr/>
        </p:nvCxnSpPr>
        <p:spPr>
          <a:xfrm flipH="1" flipV="1">
            <a:off x="8307586" y="4474287"/>
            <a:ext cx="543862" cy="12694"/>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058" name="Connecteur droit avec flèche 1057"/>
          <p:cNvCxnSpPr>
            <a:cxnSpLocks/>
          </p:cNvCxnSpPr>
          <p:nvPr/>
        </p:nvCxnSpPr>
        <p:spPr>
          <a:xfrm flipV="1">
            <a:off x="2286000" y="4936332"/>
            <a:ext cx="0" cy="1114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flipV="1">
            <a:off x="3465513" y="4837113"/>
            <a:ext cx="431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cteur droit 81"/>
          <p:cNvCxnSpPr>
            <a:cxnSpLocks/>
            <a:stCxn id="13" idx="0"/>
          </p:cNvCxnSpPr>
          <p:nvPr/>
        </p:nvCxnSpPr>
        <p:spPr>
          <a:xfrm flipH="1" flipV="1">
            <a:off x="4567238" y="4892676"/>
            <a:ext cx="68262" cy="8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a:cxnSpLocks/>
          </p:cNvCxnSpPr>
          <p:nvPr/>
        </p:nvCxnSpPr>
        <p:spPr>
          <a:xfrm flipH="1" flipV="1">
            <a:off x="8211127" y="4784436"/>
            <a:ext cx="843974" cy="376527"/>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à coins arrondis 5"/>
          <p:cNvSpPr/>
          <p:nvPr/>
        </p:nvSpPr>
        <p:spPr>
          <a:xfrm>
            <a:off x="8429878" y="2591626"/>
            <a:ext cx="1501275" cy="759038"/>
          </a:xfrm>
          <a:prstGeom prst="roundRect">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Lecture fluide en contexte </a:t>
            </a:r>
          </a:p>
        </p:txBody>
      </p:sp>
      <p:sp>
        <p:nvSpPr>
          <p:cNvPr id="41" name="Ellipse 40"/>
          <p:cNvSpPr/>
          <p:nvPr/>
        </p:nvSpPr>
        <p:spPr>
          <a:xfrm>
            <a:off x="8827367" y="4833062"/>
            <a:ext cx="1658938" cy="7302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Phonologie</a:t>
            </a:r>
          </a:p>
        </p:txBody>
      </p:sp>
      <p:cxnSp>
        <p:nvCxnSpPr>
          <p:cNvPr id="23" name="Connecteur droit avec flèche 22"/>
          <p:cNvCxnSpPr>
            <a:stCxn id="4" idx="3"/>
            <a:endCxn id="4" idx="3"/>
          </p:cNvCxnSpPr>
          <p:nvPr/>
        </p:nvCxnSpPr>
        <p:spPr>
          <a:xfrm>
            <a:off x="8307586" y="4474287"/>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cxnSpLocks/>
          </p:cNvCxnSpPr>
          <p:nvPr/>
        </p:nvCxnSpPr>
        <p:spPr>
          <a:xfrm>
            <a:off x="8325501" y="4625427"/>
            <a:ext cx="5644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à coins arrondis 11">
            <a:extLst>
              <a:ext uri="{FF2B5EF4-FFF2-40B4-BE49-F238E27FC236}">
                <a16:creationId xmlns:a16="http://schemas.microsoft.com/office/drawing/2014/main" id="{1B574E25-207F-46CB-BC5C-D9617703A046}"/>
              </a:ext>
            </a:extLst>
          </p:cNvPr>
          <p:cNvSpPr/>
          <p:nvPr/>
        </p:nvSpPr>
        <p:spPr>
          <a:xfrm rot="16200000">
            <a:off x="-388632" y="4076935"/>
            <a:ext cx="2494185" cy="155339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fr-FR" sz="1600" i="1" dirty="0"/>
              <a:t>Connaissances et habiletés fondamentales</a:t>
            </a:r>
          </a:p>
        </p:txBody>
      </p:sp>
      <p:sp>
        <p:nvSpPr>
          <p:cNvPr id="4" name="Rectangle à coins arrondis 3"/>
          <p:cNvSpPr/>
          <p:nvPr/>
        </p:nvSpPr>
        <p:spPr>
          <a:xfrm>
            <a:off x="6510536" y="4115512"/>
            <a:ext cx="1797050" cy="71755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ysClr val="windowText" lastClr="000000"/>
                </a:solidFill>
              </a:rPr>
              <a:t>Connaissances langagières </a:t>
            </a:r>
          </a:p>
        </p:txBody>
      </p:sp>
      <p:sp>
        <p:nvSpPr>
          <p:cNvPr id="81" name="Rectangle à coins arrondis 11">
            <a:extLst>
              <a:ext uri="{FF2B5EF4-FFF2-40B4-BE49-F238E27FC236}">
                <a16:creationId xmlns:a16="http://schemas.microsoft.com/office/drawing/2014/main" id="{A9054A98-3AA7-489F-BDB8-C0DF39DBC94F}"/>
              </a:ext>
            </a:extLst>
          </p:cNvPr>
          <p:cNvSpPr/>
          <p:nvPr/>
        </p:nvSpPr>
        <p:spPr>
          <a:xfrm rot="16200000">
            <a:off x="-369385" y="1534438"/>
            <a:ext cx="2494185" cy="153841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fr-FR" sz="1600" i="1" dirty="0"/>
              <a:t> Habiletés de traitement du discours continu </a:t>
            </a:r>
          </a:p>
        </p:txBody>
      </p:sp>
      <p:cxnSp>
        <p:nvCxnSpPr>
          <p:cNvPr id="104" name="Connecteur droit 103">
            <a:extLst>
              <a:ext uri="{FF2B5EF4-FFF2-40B4-BE49-F238E27FC236}">
                <a16:creationId xmlns:a16="http://schemas.microsoft.com/office/drawing/2014/main" id="{9434F5A9-8419-4169-AF9E-065C761BF5F1}"/>
              </a:ext>
            </a:extLst>
          </p:cNvPr>
          <p:cNvCxnSpPr>
            <a:cxnSpLocks/>
          </p:cNvCxnSpPr>
          <p:nvPr/>
        </p:nvCxnSpPr>
        <p:spPr>
          <a:xfrm flipH="1" flipV="1">
            <a:off x="7990102" y="4852609"/>
            <a:ext cx="1253612" cy="778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1530A9E5-BB06-4A2E-90C8-FF93A17FB125}"/>
              </a:ext>
            </a:extLst>
          </p:cNvPr>
          <p:cNvCxnSpPr>
            <a:stCxn id="16" idx="4"/>
          </p:cNvCxnSpPr>
          <p:nvPr/>
        </p:nvCxnSpPr>
        <p:spPr>
          <a:xfrm>
            <a:off x="7754220" y="3812548"/>
            <a:ext cx="0" cy="3029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Titre 1">
            <a:extLst>
              <a:ext uri="{FF2B5EF4-FFF2-40B4-BE49-F238E27FC236}">
                <a16:creationId xmlns:a16="http://schemas.microsoft.com/office/drawing/2014/main" id="{555CE424-BB74-49AB-A03C-E6093F91F0E9}"/>
              </a:ext>
            </a:extLst>
          </p:cNvPr>
          <p:cNvSpPr txBox="1">
            <a:spLocks/>
          </p:cNvSpPr>
          <p:nvPr/>
        </p:nvSpPr>
        <p:spPr>
          <a:xfrm>
            <a:off x="11758" y="-2599"/>
            <a:ext cx="3054350" cy="544512"/>
          </a:xfrm>
          <a:prstGeom prst="rect">
            <a:avLst/>
          </a:prstGeom>
          <a:solidFill>
            <a:schemeClr val="bg1"/>
          </a:solidFill>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t>Conclusion</a:t>
            </a:r>
          </a:p>
        </p:txBody>
      </p:sp>
    </p:spTree>
    <p:extLst>
      <p:ext uri="{BB962C8B-B14F-4D97-AF65-F5344CB8AC3E}">
        <p14:creationId xmlns:p14="http://schemas.microsoft.com/office/powerpoint/2010/main" val="1896319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9898F-4FDB-4CB7-9B79-7FFAD10E399C}"/>
              </a:ext>
            </a:extLst>
          </p:cNvPr>
          <p:cNvSpPr>
            <a:spLocks noGrp="1"/>
          </p:cNvSpPr>
          <p:nvPr>
            <p:ph type="ctrTitle"/>
          </p:nvPr>
        </p:nvSpPr>
        <p:spPr/>
        <p:txBody>
          <a:bodyPr/>
          <a:lstStyle/>
          <a:p>
            <a:r>
              <a:rPr lang="fr-FR" dirty="0"/>
              <a:t>Merci pour votre attention</a:t>
            </a:r>
            <a:endParaRPr lang="en-US" dirty="0"/>
          </a:p>
        </p:txBody>
      </p:sp>
      <p:sp>
        <p:nvSpPr>
          <p:cNvPr id="3" name="Sous-titre 2">
            <a:extLst>
              <a:ext uri="{FF2B5EF4-FFF2-40B4-BE49-F238E27FC236}">
                <a16:creationId xmlns:a16="http://schemas.microsoft.com/office/drawing/2014/main" id="{FD52ECAA-236C-45B3-8298-4F77CF9AA863}"/>
              </a:ext>
            </a:extLst>
          </p:cNvPr>
          <p:cNvSpPr>
            <a:spLocks noGrp="1"/>
          </p:cNvSpPr>
          <p:nvPr>
            <p:ph type="subTitle" idx="1"/>
          </p:nvPr>
        </p:nvSpPr>
        <p:spPr/>
        <p:txBody>
          <a:bodyPr/>
          <a:lstStyle/>
          <a:p>
            <a:endParaRPr lang="en-US"/>
          </a:p>
        </p:txBody>
      </p:sp>
      <p:sp>
        <p:nvSpPr>
          <p:cNvPr id="5" name="ZoneTexte 4">
            <a:extLst>
              <a:ext uri="{FF2B5EF4-FFF2-40B4-BE49-F238E27FC236}">
                <a16:creationId xmlns:a16="http://schemas.microsoft.com/office/drawing/2014/main" id="{D02B8E4C-D02D-46BC-B45D-7C5771F32EBA}"/>
              </a:ext>
            </a:extLst>
          </p:cNvPr>
          <p:cNvSpPr txBox="1"/>
          <p:nvPr/>
        </p:nvSpPr>
        <p:spPr>
          <a:xfrm>
            <a:off x="3047189" y="3244334"/>
            <a:ext cx="6094378" cy="369332"/>
          </a:xfrm>
          <a:prstGeom prst="rect">
            <a:avLst/>
          </a:prstGeom>
          <a:noFill/>
        </p:spPr>
        <p:txBody>
          <a:bodyPr wrap="square">
            <a:spAutoFit/>
          </a:bodyPr>
          <a:lstStyle/>
          <a:p>
            <a:r>
              <a:rPr lang="fr-FR" dirty="0"/>
              <a:t>Merci pour votre attention</a:t>
            </a:r>
            <a:endParaRPr lang="en-US" dirty="0"/>
          </a:p>
        </p:txBody>
      </p:sp>
    </p:spTree>
    <p:extLst>
      <p:ext uri="{BB962C8B-B14F-4D97-AF65-F5344CB8AC3E}">
        <p14:creationId xmlns:p14="http://schemas.microsoft.com/office/powerpoint/2010/main" val="141322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0163" y="1268760"/>
            <a:ext cx="10918262" cy="5915856"/>
          </a:xfrm>
        </p:spPr>
        <p:txBody>
          <a:bodyPr>
            <a:normAutofit/>
          </a:bodyPr>
          <a:lstStyle/>
          <a:p>
            <a:r>
              <a:rPr lang="fr-FR" sz="2400" dirty="0"/>
              <a:t>Décodage</a:t>
            </a:r>
          </a:p>
          <a:p>
            <a:r>
              <a:rPr lang="fr-FR" dirty="0">
                <a:solidFill>
                  <a:schemeClr val="bg1">
                    <a:lumMod val="50000"/>
                  </a:schemeClr>
                </a:solidFill>
              </a:rPr>
              <a:t>Reconnaissance des mots</a:t>
            </a:r>
          </a:p>
          <a:p>
            <a:r>
              <a:rPr lang="fr-FR" dirty="0">
                <a:solidFill>
                  <a:schemeClr val="bg1">
                    <a:lumMod val="50000"/>
                  </a:schemeClr>
                </a:solidFill>
              </a:rPr>
              <a:t>Lecture fluente de textes / fluidité de lecture en contexte</a:t>
            </a:r>
          </a:p>
          <a:p>
            <a:pPr marL="1439863" indent="0">
              <a:buNone/>
            </a:pPr>
            <a:r>
              <a:rPr lang="fr-FR" dirty="0"/>
              <a:t>--------------------------------------------------------------------------------------------</a:t>
            </a:r>
          </a:p>
          <a:p>
            <a:pPr marL="1439863" indent="0">
              <a:buNone/>
            </a:pPr>
            <a:endParaRPr lang="fr-FR" dirty="0"/>
          </a:p>
          <a:p>
            <a:pPr>
              <a:spcBef>
                <a:spcPct val="50000"/>
              </a:spcBef>
            </a:pPr>
            <a:r>
              <a:rPr lang="fr-FR" altLang="fr-FR" sz="2000" dirty="0"/>
              <a:t>Conscience phonémique fluente     </a:t>
            </a:r>
            <a:r>
              <a:rPr lang="fr-FR" altLang="fr-FR" sz="2000" b="1" i="1" dirty="0">
                <a:solidFill>
                  <a:schemeClr val="tx2">
                    <a:lumMod val="60000"/>
                    <a:lumOff val="40000"/>
                  </a:schemeClr>
                </a:solidFill>
              </a:rPr>
              <a:t>Assemblage – Segmentation – Suppression..</a:t>
            </a:r>
          </a:p>
          <a:p>
            <a:pPr marL="2779713" indent="0" algn="ctr">
              <a:buNone/>
              <a:tabLst>
                <a:tab pos="1700213" algn="l"/>
              </a:tabLst>
            </a:pPr>
            <a:r>
              <a:rPr lang="fr-FR" altLang="fr-FR" sz="2000" dirty="0"/>
              <a:t>/a/ /t/ /</a:t>
            </a:r>
            <a:r>
              <a:rPr lang="en-US" altLang="fr-FR" sz="2000" dirty="0">
                <a:cs typeface="Arial" panose="020B0604020202020204" pitchFamily="34" charset="0"/>
              </a:rPr>
              <a:t>ã/ /s/ /j/ /õ/  </a:t>
            </a:r>
            <a:r>
              <a:rPr lang="en-US" altLang="fr-FR" sz="2000" dirty="0">
                <a:cs typeface="Arial" panose="020B0604020202020204" pitchFamily="34" charset="0"/>
                <a:sym typeface="Wingdings" panose="05000000000000000000" pitchFamily="2" charset="2"/>
              </a:rPr>
              <a:t>/</a:t>
            </a:r>
            <a:r>
              <a:rPr lang="en-US" altLang="fr-FR" sz="2000" dirty="0" err="1">
                <a:cs typeface="Arial" panose="020B0604020202020204" pitchFamily="34" charset="0"/>
                <a:sym typeface="Wingdings" panose="05000000000000000000" pitchFamily="2" charset="2"/>
              </a:rPr>
              <a:t>at</a:t>
            </a:r>
            <a:r>
              <a:rPr lang="en-US" altLang="fr-FR" sz="2000" dirty="0" err="1"/>
              <a:t>ãsjõ</a:t>
            </a:r>
            <a:r>
              <a:rPr lang="en-US" altLang="fr-FR" sz="2000" dirty="0"/>
              <a:t>/ -  /bra/ </a:t>
            </a:r>
            <a:r>
              <a:rPr lang="en-US" altLang="fr-FR" sz="2000" dirty="0">
                <a:sym typeface="Wingdings" panose="05000000000000000000" pitchFamily="2" charset="2"/>
              </a:rPr>
              <a:t> /</a:t>
            </a:r>
            <a:r>
              <a:rPr lang="en-US" altLang="fr-FR" sz="2000" dirty="0" err="1">
                <a:sym typeface="Wingdings" panose="05000000000000000000" pitchFamily="2" charset="2"/>
              </a:rPr>
              <a:t>ra</a:t>
            </a:r>
            <a:r>
              <a:rPr lang="en-US" altLang="fr-FR" sz="2000" dirty="0">
                <a:sym typeface="Wingdings" panose="05000000000000000000" pitchFamily="2" charset="2"/>
              </a:rPr>
              <a:t>/ </a:t>
            </a:r>
            <a:endParaRPr lang="fr-FR" altLang="fr-FR" sz="2000" dirty="0"/>
          </a:p>
          <a:p>
            <a:r>
              <a:rPr lang="fr-FR" altLang="fr-FR" sz="2000" dirty="0"/>
              <a:t>Correspondance lettre/son – G/Ph fluente</a:t>
            </a:r>
          </a:p>
          <a:p>
            <a:r>
              <a:rPr lang="fr-FR" altLang="fr-FR" sz="2000" dirty="0"/>
              <a:t>Fluence phonogrammes</a:t>
            </a:r>
          </a:p>
          <a:p>
            <a:pPr marL="1163638" indent="0">
              <a:buNone/>
            </a:pPr>
            <a:r>
              <a:rPr lang="fr-FR" altLang="fr-FR" sz="2000" b="1" i="1" dirty="0">
                <a:solidFill>
                  <a:schemeClr val="tx2">
                    <a:lumMod val="60000"/>
                    <a:lumOff val="40000"/>
                  </a:schemeClr>
                </a:solidFill>
              </a:rPr>
              <a:t>Groupes de lettres (rimes, syllabes, suffixes..)</a:t>
            </a:r>
          </a:p>
          <a:p>
            <a:pPr marL="1163638" indent="0">
              <a:buNone/>
            </a:pPr>
            <a:r>
              <a:rPr lang="fr-FR" altLang="fr-FR" sz="2000" dirty="0"/>
              <a:t>Attent</a:t>
            </a:r>
            <a:r>
              <a:rPr lang="fr-FR" altLang="fr-FR" sz="2000" b="1" dirty="0"/>
              <a:t>ion</a:t>
            </a:r>
            <a:r>
              <a:rPr lang="fr-FR" altLang="fr-FR" sz="2000" dirty="0"/>
              <a:t>, port</a:t>
            </a:r>
            <a:r>
              <a:rPr lang="fr-FR" altLang="fr-FR" sz="2000" b="1" dirty="0"/>
              <a:t>ion</a:t>
            </a:r>
            <a:r>
              <a:rPr lang="fr-FR" altLang="fr-FR" sz="2000" dirty="0"/>
              <a:t>, not</a:t>
            </a:r>
            <a:r>
              <a:rPr lang="fr-FR" altLang="fr-FR" sz="2000" b="1" dirty="0"/>
              <a:t>ion</a:t>
            </a:r>
            <a:r>
              <a:rPr lang="fr-FR" altLang="fr-FR" sz="2000" dirty="0"/>
              <a:t>  / l</a:t>
            </a:r>
            <a:r>
              <a:rPr lang="fr-FR" altLang="fr-FR" sz="2000" b="1" dirty="0"/>
              <a:t>oin</a:t>
            </a:r>
            <a:r>
              <a:rPr lang="fr-FR" altLang="fr-FR" sz="2000" dirty="0"/>
              <a:t>, f</a:t>
            </a:r>
            <a:r>
              <a:rPr lang="fr-FR" altLang="fr-FR" sz="2000" b="1" dirty="0"/>
              <a:t>oin</a:t>
            </a:r>
            <a:r>
              <a:rPr lang="fr-FR" altLang="fr-FR" sz="2000" dirty="0"/>
              <a:t>…</a:t>
            </a:r>
          </a:p>
          <a:p>
            <a:r>
              <a:rPr lang="fr-FR" altLang="fr-FR" sz="2000" dirty="0"/>
              <a:t>Prononciation contextuelle</a:t>
            </a:r>
          </a:p>
          <a:p>
            <a:pPr marL="1163638" indent="0">
              <a:buNone/>
            </a:pPr>
            <a:r>
              <a:rPr lang="fr-FR" altLang="fr-FR" sz="2000" b="1" dirty="0"/>
              <a:t>c</a:t>
            </a:r>
            <a:r>
              <a:rPr lang="fr-FR" altLang="fr-FR" sz="2000" dirty="0"/>
              <a:t>esser /</a:t>
            </a:r>
            <a:r>
              <a:rPr lang="fr-FR" altLang="fr-FR" sz="2000" b="1" dirty="0"/>
              <a:t>c</a:t>
            </a:r>
            <a:r>
              <a:rPr lang="fr-FR" altLang="fr-FR" sz="2000" dirty="0"/>
              <a:t>asser – lan</a:t>
            </a:r>
            <a:r>
              <a:rPr lang="fr-FR" altLang="fr-FR" sz="2000" b="1" dirty="0"/>
              <a:t>g</a:t>
            </a:r>
            <a:r>
              <a:rPr lang="fr-FR" altLang="fr-FR" sz="2000" dirty="0"/>
              <a:t>a</a:t>
            </a:r>
            <a:r>
              <a:rPr lang="fr-FR" altLang="fr-FR" sz="2000" b="1" dirty="0"/>
              <a:t>g</a:t>
            </a:r>
            <a:r>
              <a:rPr lang="fr-FR" altLang="fr-FR" sz="2000" dirty="0"/>
              <a:t>e</a:t>
            </a:r>
          </a:p>
          <a:p>
            <a:endParaRPr lang="fr-FR" altLang="fr-FR" sz="2600" dirty="0"/>
          </a:p>
          <a:p>
            <a:pPr marL="0" indent="0">
              <a:buNone/>
            </a:pPr>
            <a:endParaRPr lang="fr-FR" altLang="fr-FR" dirty="0"/>
          </a:p>
          <a:p>
            <a:pPr algn="ctr">
              <a:buFont typeface="Wingdings" panose="05000000000000000000" pitchFamily="2" charset="2"/>
              <a:buChar char="Ø"/>
            </a:pPr>
            <a:endParaRPr lang="fr-FR" dirty="0"/>
          </a:p>
          <a:p>
            <a:pPr marL="0" indent="0" algn="ctr">
              <a:buNone/>
            </a:pPr>
            <a:endParaRPr lang="fr-FR" dirty="0"/>
          </a:p>
        </p:txBody>
      </p:sp>
      <p:sp>
        <p:nvSpPr>
          <p:cNvPr id="4" name="Rectangle 2"/>
          <p:cNvSpPr txBox="1">
            <a:spLocks noChangeArrowheads="1"/>
          </p:cNvSpPr>
          <p:nvPr/>
        </p:nvSpPr>
        <p:spPr>
          <a:xfrm>
            <a:off x="1482725" y="70479"/>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p>
        </p:txBody>
      </p:sp>
      <p:cxnSp>
        <p:nvCxnSpPr>
          <p:cNvPr id="5" name="Connecteur droit 4"/>
          <p:cNvCxnSpPr/>
          <p:nvPr/>
        </p:nvCxnSpPr>
        <p:spPr>
          <a:xfrm flipV="1">
            <a:off x="480458" y="922971"/>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786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315" y="1097592"/>
            <a:ext cx="10515600" cy="5760408"/>
          </a:xfrm>
        </p:spPr>
        <p:txBody>
          <a:bodyPr>
            <a:normAutofit/>
          </a:bodyPr>
          <a:lstStyle/>
          <a:p>
            <a:r>
              <a:rPr lang="fr-FR" dirty="0">
                <a:solidFill>
                  <a:schemeClr val="bg1">
                    <a:lumMod val="50000"/>
                  </a:schemeClr>
                </a:solidFill>
              </a:rPr>
              <a:t>Décodage</a:t>
            </a:r>
          </a:p>
          <a:p>
            <a:r>
              <a:rPr lang="fr-FR" sz="2400" dirty="0"/>
              <a:t>Reconnaissance des mots</a:t>
            </a:r>
          </a:p>
          <a:p>
            <a:r>
              <a:rPr lang="fr-FR" dirty="0">
                <a:solidFill>
                  <a:schemeClr val="bg1">
                    <a:lumMod val="50000"/>
                  </a:schemeClr>
                </a:solidFill>
              </a:rPr>
              <a:t>Lecture fluente de textes / fluidité de lecture en contexte</a:t>
            </a:r>
          </a:p>
          <a:p>
            <a:pPr marL="457200" lvl="1" indent="0">
              <a:buNone/>
            </a:pPr>
            <a:r>
              <a:rPr lang="fr-FR" dirty="0"/>
              <a:t>--------------------------------------------------------------------------------------------</a:t>
            </a:r>
          </a:p>
          <a:p>
            <a:pPr marL="457200" lvl="1" indent="0">
              <a:buNone/>
            </a:pPr>
            <a:endParaRPr lang="fr-FR" dirty="0"/>
          </a:p>
          <a:p>
            <a:pPr>
              <a:spcBef>
                <a:spcPts val="0"/>
              </a:spcBef>
            </a:pPr>
            <a:r>
              <a:rPr lang="fr-FR" altLang="fr-FR" sz="2000" dirty="0"/>
              <a:t>Décodage fluent :    </a:t>
            </a:r>
            <a:r>
              <a:rPr lang="fr-FR" sz="2000" i="1" dirty="0" err="1">
                <a:solidFill>
                  <a:schemeClr val="tx1"/>
                </a:solidFill>
              </a:rPr>
              <a:t>alendronique</a:t>
            </a:r>
            <a:endParaRPr lang="fr-FR" sz="2000" i="1" dirty="0">
              <a:solidFill>
                <a:schemeClr val="tx1"/>
              </a:solidFill>
            </a:endParaRPr>
          </a:p>
          <a:p>
            <a:pPr>
              <a:lnSpc>
                <a:spcPct val="100000"/>
              </a:lnSpc>
              <a:spcBef>
                <a:spcPts val="0"/>
              </a:spcBef>
              <a:buFont typeface="Wingdings" panose="05000000000000000000" pitchFamily="2" charset="2"/>
              <a:buNone/>
            </a:pPr>
            <a:endParaRPr lang="fr-FR" altLang="fr-FR" sz="2000" dirty="0"/>
          </a:p>
          <a:p>
            <a:pPr>
              <a:spcBef>
                <a:spcPts val="0"/>
              </a:spcBef>
            </a:pPr>
            <a:r>
              <a:rPr lang="fr-FR" altLang="fr-FR" sz="2000" dirty="0"/>
              <a:t>Connaissances orthographiques        </a:t>
            </a:r>
            <a:r>
              <a:rPr lang="fr-FR" altLang="fr-FR" sz="2000" i="1" dirty="0">
                <a:solidFill>
                  <a:schemeClr val="tx1"/>
                </a:solidFill>
              </a:rPr>
              <a:t>Caillou / </a:t>
            </a:r>
            <a:r>
              <a:rPr lang="fr-FR" altLang="fr-FR" sz="2000" i="1" dirty="0" err="1">
                <a:solidFill>
                  <a:schemeClr val="tx1"/>
                </a:solidFill>
              </a:rPr>
              <a:t>kayou</a:t>
            </a:r>
            <a:r>
              <a:rPr lang="fr-FR" altLang="fr-FR" sz="2000" i="1" dirty="0">
                <a:solidFill>
                  <a:schemeClr val="tx1"/>
                </a:solidFill>
              </a:rPr>
              <a:t>  - second – femme….</a:t>
            </a:r>
          </a:p>
          <a:p>
            <a:pPr>
              <a:spcBef>
                <a:spcPts val="0"/>
              </a:spcBef>
            </a:pPr>
            <a:endParaRPr lang="fr-FR" altLang="fr-FR" sz="2000" dirty="0"/>
          </a:p>
          <a:p>
            <a:pPr>
              <a:spcBef>
                <a:spcPts val="0"/>
              </a:spcBef>
            </a:pPr>
            <a:r>
              <a:rPr lang="fr-FR" altLang="fr-FR" sz="2000" dirty="0"/>
              <a:t>Reconnaissance directe des mots                              	</a:t>
            </a:r>
          </a:p>
          <a:p>
            <a:pPr marL="6459538" lvl="7" indent="0">
              <a:spcBef>
                <a:spcPts val="0"/>
              </a:spcBef>
              <a:buNone/>
            </a:pPr>
            <a:r>
              <a:rPr lang="fr-FR" altLang="fr-FR" sz="2000" i="1" dirty="0">
                <a:solidFill>
                  <a:schemeClr val="tx1"/>
                </a:solidFill>
              </a:rPr>
              <a:t>≠ signe</a:t>
            </a:r>
          </a:p>
          <a:p>
            <a:pPr marL="0" indent="0">
              <a:buNone/>
            </a:pPr>
            <a:endParaRPr lang="fr-FR" altLang="fr-FR" dirty="0"/>
          </a:p>
          <a:p>
            <a:pPr marL="0" indent="0">
              <a:buNone/>
            </a:pPr>
            <a:endParaRPr lang="fr-FR" altLang="fr-FR" dirty="0"/>
          </a:p>
          <a:p>
            <a:endParaRPr lang="fr-FR" altLang="fr-FR" dirty="0"/>
          </a:p>
          <a:p>
            <a:pPr algn="ctr">
              <a:buFont typeface="Wingdings" panose="05000000000000000000" pitchFamily="2" charset="2"/>
              <a:buChar char="Ø"/>
            </a:pPr>
            <a:endParaRPr lang="fr-FR" dirty="0"/>
          </a:p>
        </p:txBody>
      </p:sp>
      <p:sp>
        <p:nvSpPr>
          <p:cNvPr id="4" name="Rectangle 2"/>
          <p:cNvSpPr txBox="1">
            <a:spLocks noChangeArrowheads="1"/>
          </p:cNvSpPr>
          <p:nvPr/>
        </p:nvSpPr>
        <p:spPr>
          <a:xfrm>
            <a:off x="1482725" y="70479"/>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endParaRPr lang="fr-FR" altLang="fr-FR" sz="4000" dirty="0">
              <a:solidFill>
                <a:srgbClr val="0070C0"/>
              </a:solidFill>
            </a:endParaRPr>
          </a:p>
        </p:txBody>
      </p:sp>
      <p:cxnSp>
        <p:nvCxnSpPr>
          <p:cNvPr id="5" name="Connecteur droit 4"/>
          <p:cNvCxnSpPr/>
          <p:nvPr/>
        </p:nvCxnSpPr>
        <p:spPr>
          <a:xfrm flipV="1">
            <a:off x="486727" y="924391"/>
            <a:ext cx="11147967" cy="48269"/>
          </a:xfrm>
          <a:prstGeom prst="line">
            <a:avLst/>
          </a:prstGeom>
          <a:ln w="19050"/>
        </p:spPr>
        <p:style>
          <a:lnRef idx="1">
            <a:schemeClr val="dk1"/>
          </a:lnRef>
          <a:fillRef idx="0">
            <a:schemeClr val="dk1"/>
          </a:fillRef>
          <a:effectRef idx="0">
            <a:schemeClr val="dk1"/>
          </a:effectRef>
          <a:fontRef idx="minor">
            <a:schemeClr val="tx1"/>
          </a:fontRef>
        </p:style>
      </p:cxnSp>
      <p:grpSp>
        <p:nvGrpSpPr>
          <p:cNvPr id="2" name="Groupe 1">
            <a:extLst>
              <a:ext uri="{FF2B5EF4-FFF2-40B4-BE49-F238E27FC236}">
                <a16:creationId xmlns:a16="http://schemas.microsoft.com/office/drawing/2014/main" id="{DDB0C348-C25D-4C84-8D38-44D28A9ABA13}"/>
              </a:ext>
            </a:extLst>
          </p:cNvPr>
          <p:cNvGrpSpPr/>
          <p:nvPr/>
        </p:nvGrpSpPr>
        <p:grpSpPr>
          <a:xfrm>
            <a:off x="4721447" y="4293096"/>
            <a:ext cx="2029968" cy="1225296"/>
            <a:chOff x="5731253" y="5587431"/>
            <a:chExt cx="2029968" cy="1225296"/>
          </a:xfrm>
        </p:grpSpPr>
        <p:sp>
          <p:nvSpPr>
            <p:cNvPr id="7" name="Rectangle 6"/>
            <p:cNvSpPr/>
            <p:nvPr/>
          </p:nvSpPr>
          <p:spPr>
            <a:xfrm>
              <a:off x="5731253" y="5587431"/>
              <a:ext cx="2029968" cy="1225296"/>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 name="Groupe 5"/>
            <p:cNvGrpSpPr/>
            <p:nvPr/>
          </p:nvGrpSpPr>
          <p:grpSpPr>
            <a:xfrm>
              <a:off x="5845331" y="5689710"/>
              <a:ext cx="1827212" cy="1092200"/>
              <a:chOff x="6010941" y="4377119"/>
              <a:chExt cx="1827212" cy="1092200"/>
            </a:xfrm>
            <a:solidFill>
              <a:schemeClr val="bg1"/>
            </a:solidFill>
          </p:grpSpPr>
          <p:pic>
            <p:nvPicPr>
              <p:cNvPr id="25" name="Picture 35" descr="MCj034485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328" y="4808919"/>
                <a:ext cx="935038" cy="660400"/>
              </a:xfrm>
              <a:prstGeom prst="rect">
                <a:avLst/>
              </a:prstGeom>
              <a:grpFill/>
              <a:ln>
                <a:solidFill>
                  <a:schemeClr val="tx1"/>
                </a:solidFill>
              </a:ln>
            </p:spPr>
          </p:pic>
          <p:sp>
            <p:nvSpPr>
              <p:cNvPr id="26" name="Text Box 38"/>
              <p:cNvSpPr txBox="1">
                <a:spLocks noChangeArrowheads="1"/>
              </p:cNvSpPr>
              <p:nvPr/>
            </p:nvSpPr>
            <p:spPr bwMode="auto">
              <a:xfrm>
                <a:off x="6010941" y="4377119"/>
                <a:ext cx="1827212" cy="45720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sz="2400" i="1" dirty="0"/>
                  <a:t>cygne - /si</a:t>
                </a:r>
                <a:r>
                  <a:rPr lang="en-US" altLang="fr-FR" sz="2400" i="1" dirty="0"/>
                  <a:t>ŋ/</a:t>
                </a:r>
                <a:endParaRPr lang="fr-FR" altLang="fr-FR" sz="2400" i="1" dirty="0"/>
              </a:p>
            </p:txBody>
          </p:sp>
        </p:grpSp>
      </p:grpSp>
    </p:spTree>
    <p:extLst>
      <p:ext uri="{BB962C8B-B14F-4D97-AF65-F5344CB8AC3E}">
        <p14:creationId xmlns:p14="http://schemas.microsoft.com/office/powerpoint/2010/main" val="376040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1384" y="1340047"/>
            <a:ext cx="12457384" cy="6304177"/>
          </a:xfrm>
        </p:spPr>
        <p:txBody>
          <a:bodyPr>
            <a:noAutofit/>
          </a:bodyPr>
          <a:lstStyle/>
          <a:p>
            <a:r>
              <a:rPr lang="fr-FR" sz="2000" b="1" dirty="0">
                <a:latin typeface="+mj-lt"/>
              </a:rPr>
              <a:t>la voie alphabétique:  voie du déchiffrage /décodage</a:t>
            </a:r>
          </a:p>
          <a:p>
            <a:endParaRPr lang="fr-FR" sz="2000" i="1" dirty="0">
              <a:latin typeface="+mj-lt"/>
            </a:endParaRPr>
          </a:p>
          <a:p>
            <a:pPr marL="896938" indent="0">
              <a:spcBef>
                <a:spcPts val="0"/>
              </a:spcBef>
              <a:buNone/>
            </a:pPr>
            <a:r>
              <a:rPr lang="fr-FR" sz="2000" i="1" dirty="0">
                <a:latin typeface="+mj-lt"/>
              </a:rPr>
              <a:t>«  Marc Rivière i </a:t>
            </a:r>
            <a:r>
              <a:rPr lang="fr-FR" sz="2000" i="1" dirty="0" err="1">
                <a:latin typeface="+mj-lt"/>
              </a:rPr>
              <a:t>esplik</a:t>
            </a:r>
            <a:r>
              <a:rPr lang="fr-FR" sz="2000" i="1" dirty="0">
                <a:latin typeface="+mj-lt"/>
              </a:rPr>
              <a:t> </a:t>
            </a:r>
            <a:r>
              <a:rPr lang="fr-FR" sz="2000" i="1" dirty="0" err="1">
                <a:latin typeface="+mj-lt"/>
              </a:rPr>
              <a:t>koman</a:t>
            </a:r>
            <a:r>
              <a:rPr lang="fr-FR" sz="2000" i="1" dirty="0">
                <a:latin typeface="+mj-lt"/>
              </a:rPr>
              <a:t> i </a:t>
            </a:r>
            <a:r>
              <a:rPr lang="fr-FR" sz="2000" i="1" dirty="0" err="1">
                <a:latin typeface="+mj-lt"/>
              </a:rPr>
              <a:t>fé</a:t>
            </a:r>
            <a:r>
              <a:rPr lang="fr-FR" sz="2000" i="1" dirty="0">
                <a:latin typeface="+mj-lt"/>
              </a:rPr>
              <a:t> in tisane </a:t>
            </a:r>
            <a:r>
              <a:rPr lang="fr-FR" sz="2000" i="1" dirty="0" err="1">
                <a:latin typeface="+mj-lt"/>
              </a:rPr>
              <a:t>seziman</a:t>
            </a:r>
            <a:r>
              <a:rPr lang="fr-FR" sz="2000" i="1" dirty="0">
                <a:latin typeface="+mj-lt"/>
              </a:rPr>
              <a:t> »</a:t>
            </a:r>
          </a:p>
          <a:p>
            <a:pPr marL="896938" indent="0">
              <a:buNone/>
            </a:pPr>
            <a:endParaRPr lang="fr-FR" sz="2000" i="1" dirty="0">
              <a:latin typeface="+mj-lt"/>
            </a:endParaRPr>
          </a:p>
          <a:p>
            <a:r>
              <a:rPr lang="fr-FR" sz="2000" b="1" dirty="0">
                <a:latin typeface="+mj-lt"/>
              </a:rPr>
              <a:t>La voie lexicale ou orthographique</a:t>
            </a:r>
          </a:p>
          <a:p>
            <a:pPr marL="896938" lvl="1" indent="0">
              <a:buNone/>
            </a:pPr>
            <a:r>
              <a:rPr lang="fr-FR" sz="2000" dirty="0">
                <a:latin typeface="+mj-lt"/>
              </a:rPr>
              <a:t>Accès direct à la forme orthographique des mots et à leur sens:  </a:t>
            </a:r>
            <a:r>
              <a:rPr lang="fr-FR" sz="2000" i="1" dirty="0">
                <a:latin typeface="+mj-lt"/>
              </a:rPr>
              <a:t>«cygne -signe»</a:t>
            </a:r>
          </a:p>
          <a:p>
            <a:pPr marL="896938" indent="0">
              <a:buNone/>
            </a:pPr>
            <a:r>
              <a:rPr lang="fr-FR" sz="2000" dirty="0"/>
              <a:t>Illusion de lecture « globale » </a:t>
            </a:r>
          </a:p>
          <a:p>
            <a:pPr marL="1881188" lvl="2" indent="0">
              <a:spcBef>
                <a:spcPts val="0"/>
              </a:spcBef>
            </a:pPr>
            <a:r>
              <a:rPr lang="fr-FR" sz="2000" dirty="0"/>
              <a:t>Lecture « globale » ou logographique</a:t>
            </a:r>
          </a:p>
          <a:p>
            <a:pPr marL="3314700" lvl="2" indent="0">
              <a:spcBef>
                <a:spcPts val="0"/>
              </a:spcBef>
              <a:buNone/>
            </a:pPr>
            <a:endParaRPr lang="fr-FR" sz="2000" dirty="0"/>
          </a:p>
          <a:p>
            <a:pPr marL="3314700" lvl="2" indent="0">
              <a:spcBef>
                <a:spcPts val="0"/>
              </a:spcBef>
              <a:buNone/>
            </a:pPr>
            <a:r>
              <a:rPr lang="fr-FR" sz="2000" dirty="0"/>
              <a:t>≠ coca cola ≠ COCA COLA</a:t>
            </a:r>
          </a:p>
          <a:p>
            <a:pPr marL="3314700" lvl="2" indent="0">
              <a:spcBef>
                <a:spcPts val="0"/>
              </a:spcBef>
              <a:buNone/>
            </a:pPr>
            <a:endParaRPr lang="fr-FR" sz="2000" dirty="0"/>
          </a:p>
          <a:p>
            <a:pPr marL="1970088" lvl="2" indent="0">
              <a:spcBef>
                <a:spcPts val="0"/>
              </a:spcBef>
            </a:pPr>
            <a:r>
              <a:rPr lang="fr-FR" sz="2000" dirty="0"/>
              <a:t>Lecture lexicale (directe) </a:t>
            </a:r>
          </a:p>
          <a:p>
            <a:pPr marL="3314700" lvl="2" indent="0">
              <a:spcBef>
                <a:spcPts val="0"/>
              </a:spcBef>
              <a:buNone/>
            </a:pPr>
            <a:endParaRPr lang="fr-FR" sz="2000" dirty="0"/>
          </a:p>
          <a:p>
            <a:pPr marL="3314700" lvl="2" indent="0">
              <a:spcBef>
                <a:spcPts val="0"/>
              </a:spcBef>
              <a:buNone/>
            </a:pPr>
            <a:r>
              <a:rPr lang="fr-FR" sz="2000" dirty="0"/>
              <a:t>= coca cola  = COCA COLA</a:t>
            </a:r>
          </a:p>
          <a:p>
            <a:pPr marL="3314700" lvl="1" indent="0">
              <a:buNone/>
            </a:pPr>
            <a:endParaRPr lang="fr-FR" dirty="0">
              <a:latin typeface="+mj-lt"/>
            </a:endParaRPr>
          </a:p>
        </p:txBody>
      </p:sp>
      <p:grpSp>
        <p:nvGrpSpPr>
          <p:cNvPr id="6" name="Groupe 5">
            <a:extLst>
              <a:ext uri="{FF2B5EF4-FFF2-40B4-BE49-F238E27FC236}">
                <a16:creationId xmlns:a16="http://schemas.microsoft.com/office/drawing/2014/main" id="{332BC450-D347-484A-811C-7B9F57DFE81A}"/>
              </a:ext>
            </a:extLst>
          </p:cNvPr>
          <p:cNvGrpSpPr/>
          <p:nvPr/>
        </p:nvGrpSpPr>
        <p:grpSpPr>
          <a:xfrm>
            <a:off x="3071664" y="4492135"/>
            <a:ext cx="788369" cy="2071248"/>
            <a:chOff x="2965058" y="3717032"/>
            <a:chExt cx="788369" cy="2071248"/>
          </a:xfrm>
        </p:grpSpPr>
        <p:pic>
          <p:nvPicPr>
            <p:cNvPr id="7" name="Image 6"/>
            <p:cNvPicPr>
              <a:picLocks noChangeAspect="1"/>
            </p:cNvPicPr>
            <p:nvPr/>
          </p:nvPicPr>
          <p:blipFill>
            <a:blip r:embed="rId3"/>
            <a:stretch>
              <a:fillRect/>
            </a:stretch>
          </p:blipFill>
          <p:spPr>
            <a:xfrm>
              <a:off x="2965058" y="3717032"/>
              <a:ext cx="775104" cy="775104"/>
            </a:xfrm>
            <a:prstGeom prst="rect">
              <a:avLst/>
            </a:prstGeom>
          </p:spPr>
        </p:pic>
        <p:pic>
          <p:nvPicPr>
            <p:cNvPr id="8" name="Image 7"/>
            <p:cNvPicPr>
              <a:picLocks noChangeAspect="1"/>
            </p:cNvPicPr>
            <p:nvPr/>
          </p:nvPicPr>
          <p:blipFill>
            <a:blip r:embed="rId3"/>
            <a:stretch>
              <a:fillRect/>
            </a:stretch>
          </p:blipFill>
          <p:spPr>
            <a:xfrm>
              <a:off x="2978323" y="5013176"/>
              <a:ext cx="775104" cy="775104"/>
            </a:xfrm>
            <a:prstGeom prst="rect">
              <a:avLst/>
            </a:prstGeom>
          </p:spPr>
        </p:pic>
      </p:grpSp>
      <p:sp>
        <p:nvSpPr>
          <p:cNvPr id="9" name="Rectangle 2">
            <a:extLst>
              <a:ext uri="{FF2B5EF4-FFF2-40B4-BE49-F238E27FC236}">
                <a16:creationId xmlns:a16="http://schemas.microsoft.com/office/drawing/2014/main" id="{1B7F0222-C8B1-4D6D-9B23-E65825BAC08E}"/>
              </a:ext>
            </a:extLst>
          </p:cNvPr>
          <p:cNvSpPr txBox="1">
            <a:spLocks noChangeArrowheads="1"/>
          </p:cNvSpPr>
          <p:nvPr/>
        </p:nvSpPr>
        <p:spPr>
          <a:xfrm>
            <a:off x="984725" y="0"/>
            <a:ext cx="10151969"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 : décodage et reconnaissance des mots </a:t>
            </a:r>
            <a:endParaRPr lang="fr-FR" altLang="fr-FR" sz="4000" dirty="0">
              <a:solidFill>
                <a:srgbClr val="0070C0"/>
              </a:solidFill>
            </a:endParaRPr>
          </a:p>
        </p:txBody>
      </p:sp>
      <p:cxnSp>
        <p:nvCxnSpPr>
          <p:cNvPr id="10" name="Connecteur droit 9">
            <a:extLst>
              <a:ext uri="{FF2B5EF4-FFF2-40B4-BE49-F238E27FC236}">
                <a16:creationId xmlns:a16="http://schemas.microsoft.com/office/drawing/2014/main" id="{F81A2E2D-7CB4-4B24-B62A-699243C8C377}"/>
              </a:ext>
            </a:extLst>
          </p:cNvPr>
          <p:cNvCxnSpPr/>
          <p:nvPr/>
        </p:nvCxnSpPr>
        <p:spPr>
          <a:xfrm flipV="1">
            <a:off x="486725" y="814221"/>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97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14238" y="-8622"/>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endParaRPr lang="fr-FR" altLang="fr-FR" sz="4000" dirty="0">
              <a:solidFill>
                <a:srgbClr val="0070C0"/>
              </a:solidFill>
            </a:endParaRPr>
          </a:p>
        </p:txBody>
      </p:sp>
      <p:cxnSp>
        <p:nvCxnSpPr>
          <p:cNvPr id="5" name="Connecteur droit 4"/>
          <p:cNvCxnSpPr/>
          <p:nvPr/>
        </p:nvCxnSpPr>
        <p:spPr>
          <a:xfrm flipV="1">
            <a:off x="523333" y="812930"/>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19" name="Rectangle 13"/>
          <p:cNvSpPr>
            <a:spLocks noChangeArrowheads="1"/>
          </p:cNvSpPr>
          <p:nvPr/>
        </p:nvSpPr>
        <p:spPr bwMode="auto">
          <a:xfrm>
            <a:off x="96967" y="2584502"/>
            <a:ext cx="1694221" cy="81703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Décodage</a:t>
            </a:r>
          </a:p>
          <a:p>
            <a:pPr algn="ctr"/>
            <a:r>
              <a:rPr lang="fr-FR" altLang="fr-FR" sz="2400" i="1" dirty="0"/>
              <a:t> fluent</a:t>
            </a:r>
          </a:p>
        </p:txBody>
      </p:sp>
      <p:sp>
        <p:nvSpPr>
          <p:cNvPr id="16" name="Espace réservé du contenu 2"/>
          <p:cNvSpPr>
            <a:spLocks noGrp="1"/>
          </p:cNvSpPr>
          <p:nvPr>
            <p:ph idx="1"/>
          </p:nvPr>
        </p:nvSpPr>
        <p:spPr>
          <a:xfrm>
            <a:off x="523333" y="938336"/>
            <a:ext cx="10515600" cy="5760407"/>
          </a:xfrm>
        </p:spPr>
        <p:txBody>
          <a:bodyPr>
            <a:normAutofit/>
          </a:bodyPr>
          <a:lstStyle/>
          <a:p>
            <a:pPr>
              <a:lnSpc>
                <a:spcPct val="100000"/>
              </a:lnSpc>
              <a:spcBef>
                <a:spcPts val="0"/>
              </a:spcBef>
            </a:pPr>
            <a:r>
              <a:rPr lang="fr-FR" dirty="0">
                <a:solidFill>
                  <a:schemeClr val="bg1">
                    <a:lumMod val="50000"/>
                  </a:schemeClr>
                </a:solidFill>
              </a:rPr>
              <a:t>Décodage</a:t>
            </a:r>
          </a:p>
          <a:p>
            <a:pPr>
              <a:lnSpc>
                <a:spcPct val="100000"/>
              </a:lnSpc>
              <a:spcBef>
                <a:spcPts val="0"/>
              </a:spcBef>
            </a:pPr>
            <a:r>
              <a:rPr lang="fr-FR" dirty="0">
                <a:solidFill>
                  <a:schemeClr val="bg1">
                    <a:lumMod val="50000"/>
                  </a:schemeClr>
                </a:solidFill>
              </a:rPr>
              <a:t>Reconnaissance des mots</a:t>
            </a:r>
          </a:p>
          <a:p>
            <a:pPr>
              <a:lnSpc>
                <a:spcPct val="100000"/>
              </a:lnSpc>
              <a:spcBef>
                <a:spcPts val="0"/>
              </a:spcBef>
            </a:pPr>
            <a:r>
              <a:rPr lang="fr-FR" sz="2400" dirty="0"/>
              <a:t>Lecture fluente de textes / fluidité de lecture en contexte</a:t>
            </a:r>
          </a:p>
          <a:p>
            <a:pPr marL="914400" lvl="2" indent="0">
              <a:buNone/>
            </a:pPr>
            <a:r>
              <a:rPr lang="fr-FR" dirty="0"/>
              <a:t>	--------------------------------------------------------------------------------------------</a:t>
            </a:r>
          </a:p>
        </p:txBody>
      </p:sp>
      <p:sp>
        <p:nvSpPr>
          <p:cNvPr id="27" name="Rectangle 13"/>
          <p:cNvSpPr>
            <a:spLocks noChangeArrowheads="1"/>
          </p:cNvSpPr>
          <p:nvPr/>
        </p:nvSpPr>
        <p:spPr bwMode="auto">
          <a:xfrm>
            <a:off x="1875312" y="2573053"/>
            <a:ext cx="1998250" cy="83960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Reconnaissance</a:t>
            </a:r>
          </a:p>
          <a:p>
            <a:pPr algn="ctr"/>
            <a:r>
              <a:rPr lang="fr-FR" altLang="fr-FR" sz="2400" i="1" dirty="0"/>
              <a:t>Des mots</a:t>
            </a:r>
          </a:p>
        </p:txBody>
      </p:sp>
      <p:sp>
        <p:nvSpPr>
          <p:cNvPr id="31" name="Rectangle 7"/>
          <p:cNvSpPr>
            <a:spLocks noChangeArrowheads="1"/>
          </p:cNvSpPr>
          <p:nvPr/>
        </p:nvSpPr>
        <p:spPr bwMode="auto">
          <a:xfrm>
            <a:off x="6836442" y="2547272"/>
            <a:ext cx="4351148" cy="835156"/>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Contexte et méta-connaissances</a:t>
            </a:r>
          </a:p>
        </p:txBody>
      </p:sp>
      <p:sp>
        <p:nvSpPr>
          <p:cNvPr id="32" name="Rectangle 5"/>
          <p:cNvSpPr>
            <a:spLocks noChangeArrowheads="1"/>
          </p:cNvSpPr>
          <p:nvPr/>
        </p:nvSpPr>
        <p:spPr bwMode="auto">
          <a:xfrm>
            <a:off x="4333018" y="2582360"/>
            <a:ext cx="1953322" cy="820986"/>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Connaissances </a:t>
            </a:r>
          </a:p>
        </p:txBody>
      </p:sp>
      <p:sp>
        <p:nvSpPr>
          <p:cNvPr id="33" name="Text Box 36"/>
          <p:cNvSpPr txBox="1">
            <a:spLocks noChangeArrowheads="1"/>
          </p:cNvSpPr>
          <p:nvPr/>
        </p:nvSpPr>
        <p:spPr bwMode="auto">
          <a:xfrm>
            <a:off x="2402108" y="3590461"/>
            <a:ext cx="4480214" cy="1938992"/>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dirty="0"/>
              <a:t>Langue: </a:t>
            </a:r>
          </a:p>
          <a:p>
            <a:r>
              <a:rPr lang="fr-FR" altLang="fr-FR" sz="2000" dirty="0"/>
              <a:t>Vocabulaire; Grammaire </a:t>
            </a:r>
          </a:p>
          <a:p>
            <a:pPr marL="360363"/>
            <a:r>
              <a:rPr lang="fr-FR" altLang="fr-FR" sz="2000" i="1" dirty="0"/>
              <a:t>« ferment »</a:t>
            </a:r>
          </a:p>
          <a:p>
            <a:pPr marL="360363"/>
            <a:r>
              <a:rPr lang="fr-FR" altLang="fr-FR" sz="2000" i="1" dirty="0"/>
              <a:t> Le ferment; ils ferment. </a:t>
            </a:r>
          </a:p>
          <a:p>
            <a:pPr marL="360363"/>
            <a:r>
              <a:rPr lang="fr-FR" altLang="fr-FR" sz="2000" i="1" dirty="0"/>
              <a:t>« notions »</a:t>
            </a:r>
          </a:p>
          <a:p>
            <a:pPr marL="360363"/>
            <a:r>
              <a:rPr lang="fr-FR" altLang="fr-FR" sz="2000" i="1" dirty="0"/>
              <a:t> A l’école, nous notions les notions.</a:t>
            </a:r>
            <a:endParaRPr lang="fr-FR" altLang="fr-FR" sz="2000" i="1" dirty="0">
              <a:solidFill>
                <a:schemeClr val="bg2"/>
              </a:solidFill>
            </a:endParaRPr>
          </a:p>
        </p:txBody>
      </p:sp>
      <p:sp>
        <p:nvSpPr>
          <p:cNvPr id="34" name="Text Box 36"/>
          <p:cNvSpPr txBox="1">
            <a:spLocks noChangeArrowheads="1"/>
          </p:cNvSpPr>
          <p:nvPr/>
        </p:nvSpPr>
        <p:spPr bwMode="auto">
          <a:xfrm>
            <a:off x="2910226" y="5590593"/>
            <a:ext cx="3701212" cy="70788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dirty="0"/>
              <a:t>Connaissances générales, thématiques…</a:t>
            </a:r>
          </a:p>
        </p:txBody>
      </p:sp>
      <p:sp>
        <p:nvSpPr>
          <p:cNvPr id="35" name="Text Box 25"/>
          <p:cNvSpPr txBox="1">
            <a:spLocks noChangeArrowheads="1"/>
          </p:cNvSpPr>
          <p:nvPr/>
        </p:nvSpPr>
        <p:spPr bwMode="auto">
          <a:xfrm>
            <a:off x="6936536" y="3603098"/>
            <a:ext cx="4351148" cy="1446550"/>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altLang="fr-FR" sz="2400" dirty="0"/>
              <a:t>objectifs de  lecture</a:t>
            </a:r>
          </a:p>
          <a:p>
            <a:endParaRPr lang="fr-FR" altLang="fr-FR" sz="2000" dirty="0"/>
          </a:p>
          <a:p>
            <a:r>
              <a:rPr lang="fr-FR" altLang="fr-FR" sz="2400" dirty="0"/>
              <a:t>Indices textuels</a:t>
            </a:r>
          </a:p>
          <a:p>
            <a:r>
              <a:rPr lang="fr-FR" altLang="fr-FR" sz="2000" i="1" dirty="0"/>
              <a:t>Titres, intertitres, ponctuation…</a:t>
            </a:r>
          </a:p>
        </p:txBody>
      </p:sp>
      <p:cxnSp>
        <p:nvCxnSpPr>
          <p:cNvPr id="11" name="Connecteur droit avec flèche 10"/>
          <p:cNvCxnSpPr>
            <a:stCxn id="32" idx="2"/>
          </p:cNvCxnSpPr>
          <p:nvPr/>
        </p:nvCxnSpPr>
        <p:spPr>
          <a:xfrm>
            <a:off x="5309679" y="3403346"/>
            <a:ext cx="0" cy="254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8699119" y="3394039"/>
            <a:ext cx="0" cy="254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12"/>
          <p:cNvCxnSpPr>
            <a:stCxn id="27" idx="3"/>
            <a:endCxn id="32" idx="1"/>
          </p:cNvCxnSpPr>
          <p:nvPr/>
        </p:nvCxnSpPr>
        <p:spPr>
          <a:xfrm>
            <a:off x="3873562" y="2992853"/>
            <a:ext cx="459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a:stCxn id="32" idx="3"/>
          </p:cNvCxnSpPr>
          <p:nvPr/>
        </p:nvCxnSpPr>
        <p:spPr>
          <a:xfrm>
            <a:off x="6286340" y="2992853"/>
            <a:ext cx="6501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38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7" grpId="0" animBg="1"/>
      <p:bldP spid="27" grpId="1" animBg="1"/>
      <p:bldP spid="31" grpId="0" animBg="1"/>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6661" y="211720"/>
            <a:ext cx="11538697" cy="81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 décodage, reconnaissance des mots, l</a:t>
            </a:r>
            <a:r>
              <a:rPr lang="fr-FR" sz="3600" dirty="0">
                <a:solidFill>
                  <a:srgbClr val="0070C0"/>
                </a:solidFill>
              </a:rPr>
              <a:t>ecture fluide en contexte</a:t>
            </a:r>
            <a:endParaRPr lang="fr-FR" altLang="fr-FR" sz="3600" dirty="0">
              <a:solidFill>
                <a:srgbClr val="0070C0"/>
              </a:solidFill>
            </a:endParaRPr>
          </a:p>
        </p:txBody>
      </p:sp>
      <p:sp>
        <p:nvSpPr>
          <p:cNvPr id="19" name="Rectangle 13"/>
          <p:cNvSpPr>
            <a:spLocks noChangeArrowheads="1"/>
          </p:cNvSpPr>
          <p:nvPr/>
        </p:nvSpPr>
        <p:spPr bwMode="auto">
          <a:xfrm>
            <a:off x="832271" y="1430748"/>
            <a:ext cx="2124268" cy="93287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Décodage</a:t>
            </a:r>
          </a:p>
          <a:p>
            <a:pPr algn="ctr"/>
            <a:r>
              <a:rPr lang="fr-FR" altLang="fr-FR" sz="2400" i="1" dirty="0"/>
              <a:t> fluent</a:t>
            </a:r>
          </a:p>
        </p:txBody>
      </p:sp>
      <p:sp>
        <p:nvSpPr>
          <p:cNvPr id="27" name="Rectangle 13"/>
          <p:cNvSpPr>
            <a:spLocks noChangeArrowheads="1"/>
          </p:cNvSpPr>
          <p:nvPr/>
        </p:nvSpPr>
        <p:spPr bwMode="auto">
          <a:xfrm>
            <a:off x="3668964" y="1428331"/>
            <a:ext cx="2435744" cy="84570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Reconnaissance</a:t>
            </a:r>
          </a:p>
          <a:p>
            <a:pPr algn="ctr"/>
            <a:r>
              <a:rPr lang="fr-FR" altLang="fr-FR" sz="2400" i="1" dirty="0"/>
              <a:t>Des mots</a:t>
            </a:r>
          </a:p>
        </p:txBody>
      </p:sp>
      <p:sp>
        <p:nvSpPr>
          <p:cNvPr id="31" name="Rectangle 7"/>
          <p:cNvSpPr>
            <a:spLocks noChangeArrowheads="1"/>
          </p:cNvSpPr>
          <p:nvPr/>
        </p:nvSpPr>
        <p:spPr bwMode="auto">
          <a:xfrm>
            <a:off x="6888088" y="1432313"/>
            <a:ext cx="5254760" cy="841725"/>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Connaissances et méta-connaissances</a:t>
            </a:r>
          </a:p>
        </p:txBody>
      </p:sp>
      <p:sp>
        <p:nvSpPr>
          <p:cNvPr id="33" name="Text Box 36"/>
          <p:cNvSpPr txBox="1">
            <a:spLocks noChangeArrowheads="1"/>
          </p:cNvSpPr>
          <p:nvPr/>
        </p:nvSpPr>
        <p:spPr bwMode="auto">
          <a:xfrm>
            <a:off x="7264793" y="2686716"/>
            <a:ext cx="4913823" cy="175432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b="1" dirty="0"/>
              <a:t>Langue: </a:t>
            </a:r>
          </a:p>
          <a:p>
            <a:r>
              <a:rPr lang="fr-FR" altLang="fr-FR" b="1" dirty="0"/>
              <a:t>Vocabulaire; Grammaire; Ponctuation</a:t>
            </a:r>
          </a:p>
          <a:p>
            <a:pPr algn="ctr"/>
            <a:r>
              <a:rPr lang="fr-FR" altLang="fr-FR" i="1" dirty="0">
                <a:solidFill>
                  <a:srgbClr val="0070C0"/>
                </a:solidFill>
              </a:rPr>
              <a:t>« Ferment »</a:t>
            </a:r>
          </a:p>
          <a:p>
            <a:pPr algn="ctr"/>
            <a:r>
              <a:rPr lang="fr-FR" altLang="fr-FR" i="1" dirty="0">
                <a:solidFill>
                  <a:srgbClr val="0070C0"/>
                </a:solidFill>
              </a:rPr>
              <a:t>Le ferment; ils ferment.</a:t>
            </a:r>
          </a:p>
          <a:p>
            <a:pPr algn="ctr"/>
            <a:r>
              <a:rPr lang="fr-FR" altLang="fr-FR" i="1" dirty="0">
                <a:solidFill>
                  <a:srgbClr val="0070C0"/>
                </a:solidFill>
              </a:rPr>
              <a:t>« notions »</a:t>
            </a:r>
          </a:p>
          <a:p>
            <a:pPr algn="ctr"/>
            <a:r>
              <a:rPr lang="fr-FR" altLang="fr-FR" i="1" dirty="0">
                <a:solidFill>
                  <a:srgbClr val="0070C0"/>
                </a:solidFill>
              </a:rPr>
              <a:t>A l’école, nous notions les notions  </a:t>
            </a:r>
          </a:p>
        </p:txBody>
      </p:sp>
      <p:sp>
        <p:nvSpPr>
          <p:cNvPr id="34" name="Text Box 36"/>
          <p:cNvSpPr txBox="1">
            <a:spLocks noChangeArrowheads="1"/>
          </p:cNvSpPr>
          <p:nvPr/>
        </p:nvSpPr>
        <p:spPr bwMode="auto">
          <a:xfrm>
            <a:off x="7807138" y="4468999"/>
            <a:ext cx="3701212" cy="70788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b="1" dirty="0"/>
              <a:t>Connaissances générales, thématiques…</a:t>
            </a:r>
          </a:p>
        </p:txBody>
      </p:sp>
      <p:cxnSp>
        <p:nvCxnSpPr>
          <p:cNvPr id="7" name="Connecteur droit avec flèche 6"/>
          <p:cNvCxnSpPr/>
          <p:nvPr/>
        </p:nvCxnSpPr>
        <p:spPr>
          <a:xfrm flipH="1">
            <a:off x="9605853" y="2230121"/>
            <a:ext cx="14426" cy="4753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 Box 25"/>
          <p:cNvSpPr txBox="1">
            <a:spLocks noChangeArrowheads="1"/>
          </p:cNvSpPr>
          <p:nvPr/>
        </p:nvSpPr>
        <p:spPr bwMode="auto">
          <a:xfrm>
            <a:off x="7790883" y="5283727"/>
            <a:ext cx="3717467" cy="861774"/>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altLang="fr-FR" sz="2000" b="1" dirty="0"/>
              <a:t>Objectifs de  lecture</a:t>
            </a:r>
          </a:p>
          <a:p>
            <a:pPr>
              <a:spcBef>
                <a:spcPct val="50000"/>
              </a:spcBef>
            </a:pPr>
            <a:r>
              <a:rPr lang="fr-FR" altLang="fr-FR" sz="2000" b="1" dirty="0"/>
              <a:t>Indices textuels</a:t>
            </a:r>
          </a:p>
        </p:txBody>
      </p:sp>
      <p:sp>
        <p:nvSpPr>
          <p:cNvPr id="15" name="Titre 1"/>
          <p:cNvSpPr txBox="1">
            <a:spLocks/>
          </p:cNvSpPr>
          <p:nvPr/>
        </p:nvSpPr>
        <p:spPr>
          <a:xfrm>
            <a:off x="-491066" y="-29898"/>
            <a:ext cx="3946955" cy="5971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1800" dirty="0"/>
          </a:p>
        </p:txBody>
      </p:sp>
      <p:cxnSp>
        <p:nvCxnSpPr>
          <p:cNvPr id="10" name="Connecteur droit avec flèche 9"/>
          <p:cNvCxnSpPr>
            <a:cxnSpLocks/>
          </p:cNvCxnSpPr>
          <p:nvPr/>
        </p:nvCxnSpPr>
        <p:spPr>
          <a:xfrm flipH="1" flipV="1">
            <a:off x="6096000" y="1874349"/>
            <a:ext cx="783380" cy="19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09299" y="2760625"/>
            <a:ext cx="3359664" cy="30695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3188" indent="-103188">
              <a:spcBef>
                <a:spcPct val="50000"/>
              </a:spcBef>
              <a:buFont typeface="Arial" panose="020B0604020202020204" pitchFamily="34" charset="0"/>
              <a:buChar char="•"/>
            </a:pPr>
            <a:r>
              <a:rPr lang="fr-FR" altLang="fr-FR" b="1" dirty="0">
                <a:solidFill>
                  <a:schemeClr val="tx1"/>
                </a:solidFill>
              </a:rPr>
              <a:t>Conscience phonémique fluente </a:t>
            </a:r>
            <a:r>
              <a:rPr lang="fr-FR" altLang="fr-FR" i="1" dirty="0">
                <a:solidFill>
                  <a:srgbClr val="0070C0"/>
                </a:solidFill>
              </a:rPr>
              <a:t>Assemblage –Segmentation -suppression…</a:t>
            </a:r>
          </a:p>
          <a:p>
            <a:pPr marL="103188" indent="-103188">
              <a:buFont typeface="Arial" panose="020B0604020202020204" pitchFamily="34" charset="0"/>
              <a:buChar char="•"/>
            </a:pPr>
            <a:r>
              <a:rPr lang="fr-FR" altLang="fr-FR" b="1" dirty="0">
                <a:solidFill>
                  <a:schemeClr val="tx1"/>
                </a:solidFill>
              </a:rPr>
              <a:t>Correspondance lettre/son – G/PH fluente</a:t>
            </a:r>
          </a:p>
          <a:p>
            <a:pPr marL="103188" indent="-103188">
              <a:buFont typeface="Arial" panose="020B0604020202020204" pitchFamily="34" charset="0"/>
              <a:buChar char="•"/>
              <a:tabLst>
                <a:tab pos="87313" algn="l"/>
              </a:tabLst>
            </a:pPr>
            <a:r>
              <a:rPr lang="fr-FR" altLang="fr-FR" b="1" dirty="0">
                <a:solidFill>
                  <a:schemeClr val="tx1"/>
                </a:solidFill>
              </a:rPr>
              <a:t>Fluence phonogrammes</a:t>
            </a:r>
          </a:p>
          <a:p>
            <a:pPr marL="182563">
              <a:buNone/>
            </a:pPr>
            <a:r>
              <a:rPr lang="fr-FR" altLang="fr-FR" i="1" dirty="0">
                <a:solidFill>
                  <a:srgbClr val="0070C0"/>
                </a:solidFill>
              </a:rPr>
              <a:t>Groupes de lettres (rimes, syllabes suffixes..)</a:t>
            </a:r>
          </a:p>
          <a:p>
            <a:pPr marL="182563">
              <a:buNone/>
            </a:pPr>
            <a:r>
              <a:rPr lang="fr-FR" altLang="fr-FR" dirty="0">
                <a:solidFill>
                  <a:schemeClr val="tx1"/>
                </a:solidFill>
              </a:rPr>
              <a:t>Atten</a:t>
            </a:r>
            <a:r>
              <a:rPr lang="fr-FR" altLang="fr-FR" b="1" dirty="0">
                <a:solidFill>
                  <a:schemeClr val="tx1"/>
                </a:solidFill>
              </a:rPr>
              <a:t>tion</a:t>
            </a:r>
            <a:r>
              <a:rPr lang="fr-FR" altLang="fr-FR" dirty="0">
                <a:solidFill>
                  <a:schemeClr val="tx1"/>
                </a:solidFill>
              </a:rPr>
              <a:t>, por</a:t>
            </a:r>
            <a:r>
              <a:rPr lang="fr-FR" altLang="fr-FR" b="1" dirty="0">
                <a:solidFill>
                  <a:schemeClr val="tx1"/>
                </a:solidFill>
              </a:rPr>
              <a:t>tion</a:t>
            </a:r>
            <a:r>
              <a:rPr lang="fr-FR" altLang="fr-FR" dirty="0">
                <a:solidFill>
                  <a:schemeClr val="tx1"/>
                </a:solidFill>
              </a:rPr>
              <a:t>, no</a:t>
            </a:r>
            <a:r>
              <a:rPr lang="fr-FR" altLang="fr-FR" b="1" dirty="0">
                <a:solidFill>
                  <a:schemeClr val="tx1"/>
                </a:solidFill>
              </a:rPr>
              <a:t>tion</a:t>
            </a:r>
            <a:r>
              <a:rPr lang="fr-FR" altLang="fr-FR" dirty="0">
                <a:solidFill>
                  <a:schemeClr val="tx1"/>
                </a:solidFill>
              </a:rPr>
              <a:t>… </a:t>
            </a:r>
            <a:r>
              <a:rPr lang="fr-FR" altLang="fr-FR" i="1" dirty="0">
                <a:solidFill>
                  <a:schemeClr val="tx1"/>
                </a:solidFill>
              </a:rPr>
              <a:t>Prononciation contextuelle</a:t>
            </a:r>
          </a:p>
          <a:p>
            <a:pPr marL="182563">
              <a:buNone/>
            </a:pPr>
            <a:r>
              <a:rPr lang="fr-FR" altLang="fr-FR" i="1" dirty="0">
                <a:solidFill>
                  <a:srgbClr val="0070C0"/>
                </a:solidFill>
              </a:rPr>
              <a:t>Cesser /casser– langage</a:t>
            </a:r>
          </a:p>
        </p:txBody>
      </p:sp>
      <p:sp>
        <p:nvSpPr>
          <p:cNvPr id="11" name="Rectangle 10"/>
          <p:cNvSpPr/>
          <p:nvPr/>
        </p:nvSpPr>
        <p:spPr>
          <a:xfrm>
            <a:off x="3417667" y="2560704"/>
            <a:ext cx="3701293" cy="40815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3188" indent="-103188">
              <a:buFont typeface="Arial" panose="020B0604020202020204" pitchFamily="34" charset="0"/>
              <a:buChar char="•"/>
            </a:pPr>
            <a:r>
              <a:rPr lang="fr-FR" altLang="fr-FR" b="1" i="1" dirty="0">
                <a:solidFill>
                  <a:schemeClr val="tx1"/>
                </a:solidFill>
              </a:rPr>
              <a:t>Décodage fluent </a:t>
            </a:r>
          </a:p>
          <a:p>
            <a:pPr>
              <a:buNone/>
            </a:pPr>
            <a:r>
              <a:rPr lang="fr-FR" i="1" dirty="0" err="1">
                <a:solidFill>
                  <a:srgbClr val="0070C0"/>
                </a:solidFill>
              </a:rPr>
              <a:t>Alendronique</a:t>
            </a:r>
            <a:endParaRPr lang="fr-FR" i="1" dirty="0">
              <a:solidFill>
                <a:srgbClr val="0070C0"/>
              </a:solidFill>
            </a:endParaRPr>
          </a:p>
          <a:p>
            <a:pPr>
              <a:buNone/>
            </a:pPr>
            <a:endParaRPr lang="fr-FR" i="1" dirty="0">
              <a:solidFill>
                <a:srgbClr val="0070C0"/>
              </a:solidFill>
            </a:endParaRPr>
          </a:p>
          <a:p>
            <a:pPr marL="103188" indent="-103188">
              <a:lnSpc>
                <a:spcPct val="100000"/>
              </a:lnSpc>
              <a:spcBef>
                <a:spcPts val="0"/>
              </a:spcBef>
              <a:buFont typeface="Arial" panose="020B0604020202020204" pitchFamily="34" charset="0"/>
              <a:buChar char="•"/>
            </a:pPr>
            <a:r>
              <a:rPr lang="fr-FR" altLang="fr-FR" b="1" dirty="0">
                <a:solidFill>
                  <a:schemeClr val="tx1"/>
                </a:solidFill>
              </a:rPr>
              <a:t>Connaissances orthographiques  </a:t>
            </a:r>
            <a:r>
              <a:rPr lang="fr-FR" altLang="fr-FR" i="1" dirty="0">
                <a:solidFill>
                  <a:srgbClr val="0070C0"/>
                </a:solidFill>
              </a:rPr>
              <a:t>Caillou / </a:t>
            </a:r>
            <a:r>
              <a:rPr lang="fr-FR" altLang="fr-FR" i="1" dirty="0" err="1">
                <a:solidFill>
                  <a:srgbClr val="0070C0"/>
                </a:solidFill>
              </a:rPr>
              <a:t>kayou</a:t>
            </a:r>
            <a:r>
              <a:rPr lang="fr-FR" altLang="fr-FR" i="1" dirty="0">
                <a:solidFill>
                  <a:srgbClr val="0070C0"/>
                </a:solidFill>
              </a:rPr>
              <a:t> </a:t>
            </a:r>
          </a:p>
          <a:p>
            <a:pPr>
              <a:lnSpc>
                <a:spcPct val="100000"/>
              </a:lnSpc>
              <a:spcBef>
                <a:spcPts val="0"/>
              </a:spcBef>
            </a:pPr>
            <a:r>
              <a:rPr lang="fr-FR" altLang="fr-FR" i="1" dirty="0">
                <a:solidFill>
                  <a:srgbClr val="0070C0"/>
                </a:solidFill>
              </a:rPr>
              <a:t>  Second….</a:t>
            </a:r>
          </a:p>
          <a:p>
            <a:endParaRPr lang="fr-FR" altLang="fr-FR" dirty="0">
              <a:solidFill>
                <a:schemeClr val="tx1"/>
              </a:solidFill>
            </a:endParaRPr>
          </a:p>
          <a:p>
            <a:pPr marL="182563" indent="-87313">
              <a:buFont typeface="Arial" panose="020B0604020202020204" pitchFamily="34" charset="0"/>
              <a:buChar char="•"/>
            </a:pPr>
            <a:r>
              <a:rPr lang="fr-FR" altLang="fr-FR" b="1" dirty="0">
                <a:solidFill>
                  <a:schemeClr val="tx1"/>
                </a:solidFill>
              </a:rPr>
              <a:t>Reconnaissance visuelle des mots  </a:t>
            </a:r>
            <a:r>
              <a:rPr lang="fr-FR" altLang="fr-FR" dirty="0">
                <a:solidFill>
                  <a:schemeClr val="tx1"/>
                </a:solidFill>
              </a:rPr>
              <a:t>                   </a:t>
            </a:r>
          </a:p>
          <a:p>
            <a:pPr marL="182563" indent="-87313">
              <a:buFont typeface="Arial" panose="020B0604020202020204" pitchFamily="34" charset="0"/>
              <a:buChar char="•"/>
            </a:pPr>
            <a:endParaRPr lang="fr-FR" altLang="fr-FR" i="1" dirty="0">
              <a:solidFill>
                <a:schemeClr val="tx1"/>
              </a:solidFill>
            </a:endParaRPr>
          </a:p>
          <a:p>
            <a:pPr marL="95250"/>
            <a:r>
              <a:rPr lang="fr-FR" altLang="fr-FR" i="1" dirty="0">
                <a:solidFill>
                  <a:srgbClr val="0070C0"/>
                </a:solidFill>
              </a:rPr>
              <a:t>		  ≠ signe</a:t>
            </a:r>
          </a:p>
          <a:p>
            <a:endParaRPr lang="fr-FR" altLang="fr-FR" i="1" dirty="0">
              <a:solidFill>
                <a:schemeClr val="tx1"/>
              </a:solidFill>
            </a:endParaRPr>
          </a:p>
          <a:p>
            <a:endParaRPr lang="fr-FR" altLang="fr-FR" i="1" dirty="0">
              <a:solidFill>
                <a:schemeClr val="tx1"/>
              </a:solidFill>
            </a:endParaRPr>
          </a:p>
          <a:p>
            <a:endParaRPr lang="fr-FR" altLang="fr-FR" i="1" dirty="0">
              <a:solidFill>
                <a:schemeClr val="tx1"/>
              </a:solidFill>
            </a:endParaRPr>
          </a:p>
        </p:txBody>
      </p:sp>
      <p:grpSp>
        <p:nvGrpSpPr>
          <p:cNvPr id="22" name="Groupe 21"/>
          <p:cNvGrpSpPr/>
          <p:nvPr/>
        </p:nvGrpSpPr>
        <p:grpSpPr>
          <a:xfrm>
            <a:off x="4079548" y="5105459"/>
            <a:ext cx="1230786" cy="1033115"/>
            <a:chOff x="6010941" y="4377119"/>
            <a:chExt cx="1175978" cy="1074012"/>
          </a:xfrm>
          <a:solidFill>
            <a:schemeClr val="bg1"/>
          </a:solidFill>
        </p:grpSpPr>
        <p:pic>
          <p:nvPicPr>
            <p:cNvPr id="23" name="Picture 35" descr="MCj034485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13" y="4790731"/>
              <a:ext cx="935038" cy="660400"/>
            </a:xfrm>
            <a:prstGeom prst="rect">
              <a:avLst/>
            </a:prstGeom>
            <a:grpFill/>
            <a:ln>
              <a:solidFill>
                <a:schemeClr val="tx1"/>
              </a:solidFill>
            </a:ln>
          </p:spPr>
        </p:pic>
        <p:sp>
          <p:nvSpPr>
            <p:cNvPr id="24" name="Text Box 38"/>
            <p:cNvSpPr txBox="1">
              <a:spLocks noChangeArrowheads="1"/>
            </p:cNvSpPr>
            <p:nvPr/>
          </p:nvSpPr>
          <p:spPr bwMode="auto">
            <a:xfrm>
              <a:off x="6010941" y="4377119"/>
              <a:ext cx="1175978" cy="383952"/>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i="1" dirty="0">
                  <a:solidFill>
                    <a:srgbClr val="0070C0"/>
                  </a:solidFill>
                </a:rPr>
                <a:t>cygne - /si</a:t>
              </a:r>
              <a:r>
                <a:rPr lang="en-US" altLang="fr-FR" i="1" dirty="0">
                  <a:solidFill>
                    <a:srgbClr val="0070C0"/>
                  </a:solidFill>
                </a:rPr>
                <a:t>ŋ/</a:t>
              </a:r>
              <a:endParaRPr lang="fr-FR" altLang="fr-FR" i="1" dirty="0">
                <a:solidFill>
                  <a:srgbClr val="0070C0"/>
                </a:solidFill>
              </a:endParaRPr>
            </a:p>
          </p:txBody>
        </p:sp>
      </p:grpSp>
      <p:cxnSp>
        <p:nvCxnSpPr>
          <p:cNvPr id="32" name="Connecteur droit avec flèche 31"/>
          <p:cNvCxnSpPr/>
          <p:nvPr/>
        </p:nvCxnSpPr>
        <p:spPr>
          <a:xfrm flipH="1">
            <a:off x="1789958" y="2370806"/>
            <a:ext cx="3833" cy="3797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cxnSpLocks/>
          </p:cNvCxnSpPr>
          <p:nvPr/>
        </p:nvCxnSpPr>
        <p:spPr>
          <a:xfrm>
            <a:off x="4871864" y="2274038"/>
            <a:ext cx="0" cy="2912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H="1" flipV="1">
            <a:off x="2952838" y="1883138"/>
            <a:ext cx="719828" cy="233"/>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22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31" grpId="0" animBg="1"/>
      <p:bldP spid="33" grpId="0" animBg="1"/>
      <p:bldP spid="34" grpId="0" animBg="1"/>
      <p:bldP spid="35" grpId="0" animBg="1"/>
      <p:bldP spid="8"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7833" y="-64766"/>
            <a:ext cx="11147967" cy="1243790"/>
          </a:xfrm>
          <a:solidFill>
            <a:schemeClr val="bg1">
              <a:lumMod val="95000"/>
            </a:schemeClr>
          </a:solidFill>
          <a:ln>
            <a:noFill/>
          </a:ln>
        </p:spPr>
        <p:txBody>
          <a:bodyPr>
            <a:normAutofit/>
          </a:bodyPr>
          <a:lstStyle/>
          <a:p>
            <a:pPr algn="l"/>
            <a:r>
              <a:rPr lang="fr-FR" sz="3200" cap="none" dirty="0">
                <a:solidFill>
                  <a:srgbClr val="0070C0"/>
                </a:solidFill>
              </a:rPr>
              <a:t>			La Fluence: évaluation</a:t>
            </a:r>
            <a:br>
              <a:rPr lang="fr-FR" sz="3200" cap="none" dirty="0">
                <a:solidFill>
                  <a:srgbClr val="0070C0"/>
                </a:solidFill>
              </a:rPr>
            </a:br>
            <a:r>
              <a:rPr lang="fr-FR" sz="3200" i="1" cap="none" dirty="0">
                <a:solidFill>
                  <a:srgbClr val="0070C0"/>
                </a:solidFill>
              </a:rPr>
              <a:t>Nombre de mots correctement lus en une minute (MCLM)</a:t>
            </a:r>
          </a:p>
        </p:txBody>
      </p:sp>
      <p:pic>
        <p:nvPicPr>
          <p:cNvPr id="4" name="Espace réservé du contenu 3"/>
          <p:cNvPicPr>
            <a:picLocks noGrp="1" noChangeAspect="1"/>
          </p:cNvPicPr>
          <p:nvPr>
            <p:ph idx="1"/>
          </p:nvPr>
        </p:nvPicPr>
        <p:blipFill>
          <a:blip r:embed="rId3"/>
          <a:stretch>
            <a:fillRect/>
          </a:stretch>
        </p:blipFill>
        <p:spPr>
          <a:xfrm>
            <a:off x="4105652" y="1966675"/>
            <a:ext cx="3590415" cy="4953540"/>
          </a:xfrm>
          <a:prstGeom prst="rect">
            <a:avLst/>
          </a:prstGeom>
        </p:spPr>
      </p:pic>
      <p:cxnSp>
        <p:nvCxnSpPr>
          <p:cNvPr id="6" name="Connecteur droit 5"/>
          <p:cNvCxnSpPr/>
          <p:nvPr/>
        </p:nvCxnSpPr>
        <p:spPr>
          <a:xfrm flipV="1">
            <a:off x="407963" y="1068450"/>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7" name="ZoneTexte 6"/>
          <p:cNvSpPr txBox="1"/>
          <p:nvPr/>
        </p:nvSpPr>
        <p:spPr>
          <a:xfrm>
            <a:off x="695400" y="1414707"/>
            <a:ext cx="1474763" cy="461665"/>
          </a:xfrm>
          <a:prstGeom prst="rect">
            <a:avLst/>
          </a:prstGeom>
          <a:noFill/>
          <a:ln>
            <a:solidFill>
              <a:schemeClr val="tx1"/>
            </a:solidFill>
          </a:ln>
        </p:spPr>
        <p:txBody>
          <a:bodyPr wrap="square" rtlCol="0">
            <a:spAutoFit/>
          </a:bodyPr>
          <a:lstStyle/>
          <a:p>
            <a:r>
              <a:rPr lang="fr-FR" sz="2400" dirty="0"/>
              <a:t>Décodage</a:t>
            </a:r>
            <a:r>
              <a:rPr lang="fr-FR" dirty="0"/>
              <a:t> </a:t>
            </a:r>
          </a:p>
        </p:txBody>
      </p:sp>
      <p:sp>
        <p:nvSpPr>
          <p:cNvPr id="8" name="ZoneTexte 7"/>
          <p:cNvSpPr txBox="1"/>
          <p:nvPr/>
        </p:nvSpPr>
        <p:spPr>
          <a:xfrm>
            <a:off x="4374243" y="1414707"/>
            <a:ext cx="2611292" cy="461665"/>
          </a:xfrm>
          <a:prstGeom prst="rect">
            <a:avLst/>
          </a:prstGeom>
          <a:noFill/>
          <a:ln>
            <a:solidFill>
              <a:schemeClr val="tx1"/>
            </a:solidFill>
          </a:ln>
        </p:spPr>
        <p:txBody>
          <a:bodyPr wrap="square" rtlCol="0">
            <a:spAutoFit/>
          </a:bodyPr>
          <a:lstStyle/>
          <a:p>
            <a:r>
              <a:rPr lang="fr-FR" sz="2400" dirty="0"/>
              <a:t>Identification mots </a:t>
            </a:r>
          </a:p>
        </p:txBody>
      </p:sp>
      <p:sp>
        <p:nvSpPr>
          <p:cNvPr id="9" name="ZoneTexte 8"/>
          <p:cNvSpPr txBox="1"/>
          <p:nvPr/>
        </p:nvSpPr>
        <p:spPr>
          <a:xfrm>
            <a:off x="9513205" y="1414707"/>
            <a:ext cx="913199" cy="461665"/>
          </a:xfrm>
          <a:prstGeom prst="rect">
            <a:avLst/>
          </a:prstGeom>
          <a:noFill/>
          <a:ln>
            <a:solidFill>
              <a:schemeClr val="tx1"/>
            </a:solidFill>
          </a:ln>
        </p:spPr>
        <p:txBody>
          <a:bodyPr wrap="square" rtlCol="0">
            <a:spAutoFit/>
          </a:bodyPr>
          <a:lstStyle/>
          <a:p>
            <a:r>
              <a:rPr lang="fr-FR" sz="2400" dirty="0"/>
              <a:t>Texte </a:t>
            </a:r>
          </a:p>
        </p:txBody>
      </p:sp>
      <p:sp>
        <p:nvSpPr>
          <p:cNvPr id="10" name="Ellipse 9"/>
          <p:cNvSpPr/>
          <p:nvPr/>
        </p:nvSpPr>
        <p:spPr>
          <a:xfrm>
            <a:off x="4227431" y="6552467"/>
            <a:ext cx="626166" cy="36774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666632" y="6539931"/>
            <a:ext cx="630631" cy="36774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932947" y="6574136"/>
            <a:ext cx="626166" cy="367748"/>
          </a:xfrm>
          <a:prstGeom prst="ellipse">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998037" y="5046041"/>
            <a:ext cx="626166" cy="367748"/>
          </a:xfrm>
          <a:prstGeom prst="ellipse">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4"/>
          <a:stretch>
            <a:fillRect/>
          </a:stretch>
        </p:blipFill>
        <p:spPr>
          <a:xfrm>
            <a:off x="71030" y="2287667"/>
            <a:ext cx="3947588" cy="3790546"/>
          </a:xfrm>
          <a:prstGeom prst="rect">
            <a:avLst/>
          </a:prstGeom>
        </p:spPr>
      </p:pic>
      <p:pic>
        <p:nvPicPr>
          <p:cNvPr id="15" name="Espace réservé du contenu 3">
            <a:extLst>
              <a:ext uri="{FF2B5EF4-FFF2-40B4-BE49-F238E27FC236}">
                <a16:creationId xmlns:a16="http://schemas.microsoft.com/office/drawing/2014/main" id="{EDCFCC6D-8BC7-4964-BC3A-2A5F51CC0CB4}"/>
              </a:ext>
            </a:extLst>
          </p:cNvPr>
          <p:cNvPicPr>
            <a:picLocks noChangeAspect="1"/>
          </p:cNvPicPr>
          <p:nvPr/>
        </p:nvPicPr>
        <p:blipFill>
          <a:blip r:embed="rId5"/>
          <a:stretch>
            <a:fillRect/>
          </a:stretch>
        </p:blipFill>
        <p:spPr>
          <a:xfrm>
            <a:off x="7777253" y="2173891"/>
            <a:ext cx="4271914" cy="4494415"/>
          </a:xfrm>
          <a:prstGeom prst="rect">
            <a:avLst/>
          </a:prstGeom>
        </p:spPr>
      </p:pic>
    </p:spTree>
    <p:extLst>
      <p:ext uri="{BB962C8B-B14F-4D97-AF65-F5344CB8AC3E}">
        <p14:creationId xmlns:p14="http://schemas.microsoft.com/office/powerpoint/2010/main" val="1754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Volute</Template>
  <TotalTime>0</TotalTime>
  <Words>2605</Words>
  <Application>Microsoft Office PowerPoint</Application>
  <PresentationFormat>Grand écran</PresentationFormat>
  <Paragraphs>497</Paragraphs>
  <Slides>31</Slides>
  <Notes>14</Notes>
  <HiddenSlides>0</HiddenSlides>
  <MMClips>0</MMClips>
  <ScaleCrop>false</ScaleCrop>
  <HeadingPairs>
    <vt:vector size="6" baseType="variant">
      <vt:variant>
        <vt:lpstr>Polices utilisées</vt:lpstr>
      </vt:variant>
      <vt:variant>
        <vt:i4>11</vt:i4>
      </vt:variant>
      <vt:variant>
        <vt:lpstr>Thème</vt:lpstr>
      </vt:variant>
      <vt:variant>
        <vt:i4>5</vt:i4>
      </vt:variant>
      <vt:variant>
        <vt:lpstr>Titres des diapositives</vt:lpstr>
      </vt:variant>
      <vt:variant>
        <vt:i4>31</vt:i4>
      </vt:variant>
    </vt:vector>
  </HeadingPairs>
  <TitlesOfParts>
    <vt:vector size="47" baseType="lpstr">
      <vt:lpstr>AGaramondPro-Regular</vt:lpstr>
      <vt:lpstr>Arial</vt:lpstr>
      <vt:lpstr>Calibri</vt:lpstr>
      <vt:lpstr>Calibri Light</vt:lpstr>
      <vt:lpstr>Calibri-Light</vt:lpstr>
      <vt:lpstr>Courier New</vt:lpstr>
      <vt:lpstr>Gill Sans MT</vt:lpstr>
      <vt:lpstr>Symbol</vt:lpstr>
      <vt:lpstr>Times New Roman</vt:lpstr>
      <vt:lpstr>Wingdings</vt:lpstr>
      <vt:lpstr>Wingdings 2</vt:lpstr>
      <vt:lpstr>HDOfficeLightV0</vt:lpstr>
      <vt:lpstr>1_HDOfficeLightV0</vt:lpstr>
      <vt:lpstr>2_HDOfficeLightV0</vt:lpstr>
      <vt:lpstr>3_HDOfficeLightV0</vt:lpstr>
      <vt:lpstr>Colis</vt:lpstr>
      <vt:lpstr>La Fluence en lecture au cycle 3</vt:lpstr>
      <vt:lpstr>Présentation PowerPoint</vt:lpstr>
      <vt:lpstr>Qu’est- ce que la fluence?</vt:lpstr>
      <vt:lpstr>Présentation PowerPoint</vt:lpstr>
      <vt:lpstr>Présentation PowerPoint</vt:lpstr>
      <vt:lpstr>Présentation PowerPoint</vt:lpstr>
      <vt:lpstr>Présentation PowerPoint</vt:lpstr>
      <vt:lpstr>Présentation PowerPoint</vt:lpstr>
      <vt:lpstr>   La Fluence: évaluation Nombre de mots correctement lus en une minute (MCLM)</vt:lpstr>
      <vt:lpstr>Présentation PowerPoint</vt:lpstr>
      <vt:lpstr>Présentation PowerPoint</vt:lpstr>
      <vt:lpstr>Présentation PowerPoint</vt:lpstr>
      <vt:lpstr>Fluence, compréhension orale et compréhension en lecture </vt:lpstr>
      <vt:lpstr>Présentation PowerPoint</vt:lpstr>
      <vt:lpstr>Présentation PowerPoint</vt:lpstr>
      <vt:lpstr>Présentation PowerPoint</vt:lpstr>
      <vt:lpstr>Présentation PowerPoint</vt:lpstr>
      <vt:lpstr>Enseigner la fluence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Company>UPMF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Aider les faibles lecteurs à comprendre</dc:title>
  <dc:creator>MARYSE BIANCO</dc:creator>
  <cp:lastModifiedBy>utilisateur</cp:lastModifiedBy>
  <cp:revision>483</cp:revision>
  <cp:lastPrinted>2018-03-18T09:49:24Z</cp:lastPrinted>
  <dcterms:created xsi:type="dcterms:W3CDTF">2018-02-05T16:25:55Z</dcterms:created>
  <dcterms:modified xsi:type="dcterms:W3CDTF">2021-02-04T14:11:22Z</dcterms:modified>
</cp:coreProperties>
</file>