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71" r:id="rId7"/>
    <p:sldId id="261" r:id="rId8"/>
    <p:sldId id="274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9B5F-AD2C-CA4E-B151-505C3F686346}" type="datetimeFigureOut">
              <a:rPr lang="fr-FR" smtClean="0"/>
              <a:t>11/01/2021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9C130FD-52B5-364B-9547-7FE18FCB68E1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9B5F-AD2C-CA4E-B151-505C3F686346}" type="datetimeFigureOut">
              <a:rPr lang="fr-FR" smtClean="0"/>
              <a:t>11/01/2021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30FD-52B5-364B-9547-7FE18FCB68E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9B5F-AD2C-CA4E-B151-505C3F686346}" type="datetimeFigureOut">
              <a:rPr lang="fr-FR" smtClean="0"/>
              <a:t>11/01/2021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30FD-52B5-364B-9547-7FE18FCB68E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9B5F-AD2C-CA4E-B151-505C3F686346}" type="datetimeFigureOut">
              <a:rPr lang="fr-FR" smtClean="0"/>
              <a:t>11/01/2021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30FD-52B5-364B-9547-7FE18FCB68E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9B5F-AD2C-CA4E-B151-505C3F686346}" type="datetimeFigureOut">
              <a:rPr lang="fr-FR" smtClean="0"/>
              <a:t>11/01/2021</a:t>
            </a:fld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30FD-52B5-364B-9547-7FE18FCB68E1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9B5F-AD2C-CA4E-B151-505C3F686346}" type="datetimeFigureOut">
              <a:rPr lang="fr-FR" smtClean="0"/>
              <a:t>11/01/2021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30FD-52B5-364B-9547-7FE18FCB68E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9B5F-AD2C-CA4E-B151-505C3F686346}" type="datetimeFigureOut">
              <a:rPr lang="fr-FR" smtClean="0"/>
              <a:t>11/01/2021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30FD-52B5-364B-9547-7FE18FCB68E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9B5F-AD2C-CA4E-B151-505C3F686346}" type="datetimeFigureOut">
              <a:rPr lang="fr-FR" smtClean="0"/>
              <a:t>11/01/2021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30FD-52B5-364B-9547-7FE18FCB68E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9B5F-AD2C-CA4E-B151-505C3F686346}" type="datetimeFigureOut">
              <a:rPr lang="fr-FR" smtClean="0"/>
              <a:t>11/01/2021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30FD-52B5-364B-9547-7FE18FCB68E1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9B5F-AD2C-CA4E-B151-505C3F686346}" type="datetimeFigureOut">
              <a:rPr lang="fr-FR" smtClean="0"/>
              <a:t>11/01/2021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30FD-52B5-364B-9547-7FE18FCB68E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D9B5F-AD2C-CA4E-B151-505C3F686346}" type="datetimeFigureOut">
              <a:rPr lang="fr-FR" smtClean="0"/>
              <a:t>11/01/2021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130FD-52B5-364B-9547-7FE18FCB68E1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35D9B5F-AD2C-CA4E-B151-505C3F686346}" type="datetimeFigureOut">
              <a:rPr lang="fr-FR" smtClean="0"/>
              <a:t>11/01/2021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9C130FD-52B5-364B-9547-7FE18FCB68E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t2d.ac-bordeaux.fr/disciplines/lettres/wp-content/uploads/sites/16/2017/12/AP-fluidit%C3%A9-07-.pdf" TargetMode="External"/><Relationship Id="rId5" Type="http://schemas.openxmlformats.org/officeDocument/2006/relationships/hyperlink" Target="http://www.edu.gov.on.ca/fre/literacynumeracy/inspire/research/CBS12Fr.pdf" TargetMode="External"/><Relationship Id="rId4" Type="http://schemas.openxmlformats.org/officeDocument/2006/relationships/hyperlink" Target="http://www.adel.uqam.ca/sites/default/files/fluidit%C3%A9%20et%20compr%C3%A9hension_2019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alecole.ca/wp-content/uploads/2018/08/Lecture-aux-%C3%A9l%C3%A8ves-1.pdf" TargetMode="External"/><Relationship Id="rId2" Type="http://schemas.openxmlformats.org/officeDocument/2006/relationships/hyperlink" Target="https://www.taalecole.ca/wp-content/uploads/2018/08/Lecture-guid%C3%A9e-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che.media.eduscol.education.fr/file/6eme/81/4/EV19_C3_Francais_Fluence-comprehension_1308814.pdf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Département du Pas-de-Calais 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Travailler la Fluence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86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2" b="12045"/>
          <a:stretch/>
        </p:blipFill>
        <p:spPr>
          <a:xfrm>
            <a:off x="426127" y="408372"/>
            <a:ext cx="834849" cy="173108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composantes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39461"/>
            <a:ext cx="8229600" cy="4373563"/>
          </a:xfrm>
        </p:spPr>
        <p:txBody>
          <a:bodyPr/>
          <a:lstStyle/>
          <a:p>
            <a:r>
              <a:rPr lang="fr-FR" b="1" dirty="0" smtClean="0"/>
              <a:t>La reconnaissance exacte et rapide des mots</a:t>
            </a:r>
            <a:r>
              <a:rPr lang="fr-FR" dirty="0" smtClean="0"/>
              <a:t>: passer d’une lecture avec des pauses fréquentes pour décoder des mots inconnus à la reconnaissance automatique des mots et à leur traitement rapide avec peu de pauses ou de répétitions qui rendent plus difficile l’accès au sens du texte.</a:t>
            </a:r>
          </a:p>
          <a:p>
            <a:r>
              <a:rPr lang="fr-FR" b="1" dirty="0" smtClean="0"/>
              <a:t>L’habileté à grouper les mots en unités syntaxiques de sens</a:t>
            </a:r>
            <a:r>
              <a:rPr lang="fr-FR" dirty="0" smtClean="0"/>
              <a:t>: passer d’une lecture du mot à mot à une lecture en groupes syntaxiques, saisir le rôle de la syntaxe et du rythme.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t="2844" r="43608" b="65872"/>
          <a:stretch/>
        </p:blipFill>
        <p:spPr>
          <a:xfrm>
            <a:off x="7185899" y="1108033"/>
            <a:ext cx="1531974" cy="10314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857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composantes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546231"/>
            <a:ext cx="8229600" cy="1595990"/>
          </a:xfrm>
        </p:spPr>
        <p:txBody>
          <a:bodyPr/>
          <a:lstStyle/>
          <a:p>
            <a:r>
              <a:rPr lang="fr-FR" b="1" dirty="0" smtClean="0"/>
              <a:t>L’usage rapide de la ponctuation</a:t>
            </a:r>
          </a:p>
          <a:p>
            <a:r>
              <a:rPr lang="fr-FR" b="1" dirty="0" smtClean="0"/>
              <a:t>L’expressivité</a:t>
            </a:r>
            <a:r>
              <a:rPr lang="fr-FR" dirty="0" smtClean="0"/>
              <a:t> : variation de l’intonation, du ton, du rythme pour souligner le sens.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3" b="114"/>
          <a:stretch/>
        </p:blipFill>
        <p:spPr>
          <a:xfrm>
            <a:off x="243249" y="769824"/>
            <a:ext cx="2492804" cy="238171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5450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3" t="11982" r="7424" b="2102"/>
          <a:stretch/>
        </p:blipFill>
        <p:spPr>
          <a:xfrm>
            <a:off x="6753556" y="4021871"/>
            <a:ext cx="2269419" cy="24999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Comment faire progresser les élèves en fluence?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Cela passe par </a:t>
            </a:r>
            <a:r>
              <a:rPr lang="fr-FR" u="sng" dirty="0" smtClean="0"/>
              <a:t>la pratique de la lecture à voix haute. </a:t>
            </a:r>
            <a:r>
              <a:rPr lang="fr-FR" dirty="0" smtClean="0"/>
              <a:t>Le lecteur fragile doit s’entraîner pour parvenir à une lecture fluide, à la manière d’un sportif.</a:t>
            </a:r>
          </a:p>
          <a:p>
            <a:r>
              <a:rPr lang="fr-FR" dirty="0" smtClean="0"/>
              <a:t>Au collège, cela suppose de </a:t>
            </a:r>
            <a:r>
              <a:rPr lang="fr-FR" u="sng" dirty="0" smtClean="0"/>
              <a:t>partager l’information au sein de l’équipe pédagogique </a:t>
            </a:r>
            <a:r>
              <a:rPr lang="fr-FR" dirty="0" smtClean="0"/>
              <a:t>et de ne surtout pas arrêter de faire lire ces élèves à haute voix au prétexte qu’ils ne sont pas habiles. </a:t>
            </a:r>
          </a:p>
          <a:p>
            <a:r>
              <a:rPr lang="fr-FR" dirty="0" smtClean="0"/>
              <a:t>C’est aux professeurs de mettre en place </a:t>
            </a:r>
            <a:r>
              <a:rPr lang="fr-FR" u="sng" dirty="0" smtClean="0"/>
              <a:t>un climat bienveillant et motivant.  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332142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5" b="21414"/>
          <a:stretch/>
        </p:blipFill>
        <p:spPr>
          <a:xfrm>
            <a:off x="6997041" y="934429"/>
            <a:ext cx="2014928" cy="163634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activités efficaces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Elles </a:t>
            </a:r>
            <a:r>
              <a:rPr lang="fr-FR" u="sng" dirty="0" smtClean="0"/>
              <a:t>s’appuient sur la lecture à voix haute</a:t>
            </a:r>
          </a:p>
          <a:p>
            <a:r>
              <a:rPr lang="fr-FR" u="sng" dirty="0" smtClean="0"/>
              <a:t>Ne pas occulter l’enjeu « compr</a:t>
            </a:r>
            <a:r>
              <a:rPr lang="fr-FR" u="sng" dirty="0"/>
              <a:t>é</a:t>
            </a:r>
            <a:r>
              <a:rPr lang="fr-FR" u="sng" dirty="0" smtClean="0"/>
              <a:t>hension »</a:t>
            </a:r>
            <a:r>
              <a:rPr lang="fr-FR" dirty="0" smtClean="0"/>
              <a:t>: on fera donc précéder et suivre ces activités d’un temps d’explication du sens global du texte car lire, c’est surtout comprendre. </a:t>
            </a:r>
          </a:p>
          <a:p>
            <a:r>
              <a:rPr lang="fr-FR" u="sng" dirty="0" smtClean="0"/>
              <a:t>Des matériaux textuels en adéquation avec l’âge des enfants</a:t>
            </a:r>
            <a:r>
              <a:rPr lang="fr-FR" dirty="0" smtClean="0"/>
              <a:t>. On peut s’appuyer sur les textes des manuels scolaires que les élèves ont à lire dans les différentes disciplines. </a:t>
            </a:r>
          </a:p>
          <a:p>
            <a:r>
              <a:rPr lang="fr-FR" u="sng" dirty="0" smtClean="0"/>
              <a:t>Attention à la nature formelle du support</a:t>
            </a:r>
            <a:r>
              <a:rPr lang="fr-FR" dirty="0" smtClean="0"/>
              <a:t>, l’adapter aux besoins des élèves.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583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t="18880" r="20454" b="15461"/>
          <a:stretch/>
        </p:blipFill>
        <p:spPr>
          <a:xfrm>
            <a:off x="482368" y="928085"/>
            <a:ext cx="2706010" cy="196800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propositions d’activités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2368" y="2807678"/>
            <a:ext cx="8229600" cy="3681046"/>
          </a:xfrm>
        </p:spPr>
        <p:txBody>
          <a:bodyPr/>
          <a:lstStyle/>
          <a:p>
            <a:r>
              <a:rPr lang="fr-FR" dirty="0" smtClean="0"/>
              <a:t>Exercices visant à </a:t>
            </a:r>
            <a:r>
              <a:rPr lang="fr-FR" u="sng" dirty="0" smtClean="0"/>
              <a:t>automatiser les correspondances graphèmes/phonèmes </a:t>
            </a:r>
            <a:r>
              <a:rPr lang="fr-FR" dirty="0" smtClean="0"/>
              <a:t>et les mémoriser.</a:t>
            </a:r>
          </a:p>
          <a:p>
            <a:r>
              <a:rPr lang="fr-FR" u="sng" dirty="0" smtClean="0"/>
              <a:t>Pour les ENA </a:t>
            </a:r>
            <a:r>
              <a:rPr lang="fr-FR" dirty="0" smtClean="0"/>
              <a:t>exercices de phonétique en passant par une première étape d’écoute pour vérifier que l’élève distingue correctement les phonèmes qui n’existent pas dans leur langue d’origine. </a:t>
            </a:r>
          </a:p>
          <a:p>
            <a:r>
              <a:rPr lang="fr-FR" u="sng" dirty="0" smtClean="0"/>
              <a:t>Exercices sur l’appropriation de l’image orthographique des mots les plus courants</a:t>
            </a:r>
            <a:r>
              <a:rPr lang="fr-FR" dirty="0" smtClean="0"/>
              <a:t>, par des réinvestissements variés en lecture/écriture.</a:t>
            </a:r>
          </a:p>
        </p:txBody>
      </p:sp>
    </p:spTree>
    <p:extLst>
      <p:ext uri="{BB962C8B-B14F-4D97-AF65-F5344CB8AC3E}">
        <p14:creationId xmlns:p14="http://schemas.microsoft.com/office/powerpoint/2010/main" val="25906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1664" y="1982444"/>
            <a:ext cx="8229600" cy="4373563"/>
          </a:xfrm>
        </p:spPr>
        <p:txBody>
          <a:bodyPr>
            <a:normAutofit lnSpcReduction="10000"/>
          </a:bodyPr>
          <a:lstStyle/>
          <a:p>
            <a:r>
              <a:rPr lang="fr-FR" u="sng" dirty="0"/>
              <a:t>Entraînement collectif à la lecture à voix </a:t>
            </a:r>
            <a:r>
              <a:rPr lang="fr-FR" u="sng" dirty="0" smtClean="0"/>
              <a:t>haute</a:t>
            </a:r>
            <a:r>
              <a:rPr lang="fr-FR" dirty="0" smtClean="0"/>
              <a:t>: </a:t>
            </a:r>
          </a:p>
          <a:p>
            <a:pPr lvl="1"/>
            <a:r>
              <a:rPr lang="fr-FR" dirty="0" smtClean="0"/>
              <a:t>rôle de la ponctuation</a:t>
            </a:r>
          </a:p>
          <a:p>
            <a:pPr lvl="1"/>
            <a:r>
              <a:rPr lang="fr-FR" dirty="0" smtClean="0"/>
              <a:t>Identification des groupes syntaxiques </a:t>
            </a:r>
            <a:r>
              <a:rPr lang="is-IS" dirty="0" smtClean="0"/>
              <a:t>…</a:t>
            </a:r>
          </a:p>
          <a:p>
            <a:r>
              <a:rPr lang="is-IS" u="sng" dirty="0" smtClean="0"/>
              <a:t>Lecture à l’unisson</a:t>
            </a:r>
            <a:r>
              <a:rPr lang="is-IS" dirty="0" smtClean="0"/>
              <a:t>: faire lire un texte par plusieurs lecteurs en même temps. </a:t>
            </a:r>
            <a:r>
              <a:rPr lang="fr-FR" dirty="0" smtClean="0"/>
              <a:t>L</a:t>
            </a:r>
            <a:r>
              <a:rPr lang="is-IS" dirty="0" smtClean="0"/>
              <a:t>e but est de lire avec l’expression adéquate pour fair ressortir le sens du texte, ce qui demande plusieurs lectures. </a:t>
            </a:r>
          </a:p>
          <a:p>
            <a:r>
              <a:rPr lang="is-IS" u="sng" dirty="0" smtClean="0"/>
              <a:t>Entraînement individuel régulier à la lecture à voix haute </a:t>
            </a:r>
            <a:r>
              <a:rPr lang="is-IS" dirty="0" smtClean="0"/>
              <a:t>d’abord par le biais d’enregistrements audio cela évite de s’exposer seul devant les pairs.</a:t>
            </a:r>
          </a:p>
          <a:p>
            <a:r>
              <a:rPr lang="is-IS" u="sng" dirty="0" smtClean="0"/>
              <a:t>Lecture répétée avec un enregistrement du texte lu</a:t>
            </a:r>
            <a:r>
              <a:rPr lang="is-IS" dirty="0" smtClean="0"/>
              <a:t>: écoute du texte en le lisant à haute voix. </a:t>
            </a:r>
            <a:endParaRPr lang="is-IS" dirty="0"/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t="18880" r="20454" b="15461"/>
          <a:stretch/>
        </p:blipFill>
        <p:spPr>
          <a:xfrm>
            <a:off x="253768" y="171948"/>
            <a:ext cx="2489432" cy="181049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43532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34" y="4467699"/>
            <a:ext cx="3752558" cy="23903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/>
              <a:t>Lecture répétée à haute voix accompagnée de rétroactions.</a:t>
            </a:r>
          </a:p>
          <a:p>
            <a:r>
              <a:rPr lang="fr-FR" u="sng" dirty="0" smtClean="0"/>
              <a:t>Pour les élèves avec des troubles spécifiques du langage ou des apprentissages </a:t>
            </a:r>
            <a:r>
              <a:rPr lang="fr-FR" dirty="0" smtClean="0"/>
              <a:t>, lire à deux une phrase ou un paragraphe chacun afin de les soutenir dans leurs efforts et éviter une activité longue qui peut être génératrice d’une fatigabilité importante.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7993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5" b="21414"/>
          <a:stretch/>
        </p:blipFill>
        <p:spPr>
          <a:xfrm>
            <a:off x="6962689" y="408372"/>
            <a:ext cx="1987880" cy="16143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Mise en </a:t>
            </a:r>
            <a:r>
              <a:rPr lang="fr-FR" dirty="0" err="1" smtClean="0"/>
              <a:t>oeuvre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22747"/>
            <a:ext cx="8229600" cy="3751385"/>
          </a:xfrm>
        </p:spPr>
        <p:txBody>
          <a:bodyPr/>
          <a:lstStyle/>
          <a:p>
            <a:r>
              <a:rPr lang="fr-FR" u="sng" dirty="0" smtClean="0"/>
              <a:t>Conduire les séances de manière régulière et fréquente</a:t>
            </a:r>
            <a:r>
              <a:rPr lang="fr-FR" dirty="0" smtClean="0"/>
              <a:t>: deux à trois séances d’une durée de 30 minutes environ par semaine, avec différents professeurs, complétées par des lectures à la maison avec des textes variés issus de toutes les disciplines. </a:t>
            </a:r>
          </a:p>
          <a:p>
            <a:r>
              <a:rPr lang="fr-FR" u="sng" dirty="0" smtClean="0"/>
              <a:t>Procéder à des tests de fluence </a:t>
            </a:r>
            <a:r>
              <a:rPr lang="fr-FR" dirty="0" smtClean="0"/>
              <a:t>à intervalles réguliers et définis à l’avance. L’élève peut ainsi suivre sa progression.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6601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778" b="642"/>
          <a:stretch/>
        </p:blipFill>
        <p:spPr>
          <a:xfrm>
            <a:off x="5833648" y="150107"/>
            <a:ext cx="3310352" cy="259538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glow rad="127000">
              <a:schemeClr val="accent1">
                <a:alpha val="0"/>
              </a:schemeClr>
            </a:glow>
            <a:outerShdw blurRad="495300" dist="38100" algn="l" rotWithShape="0">
              <a:prstClr val="black">
                <a:alpha val="18000"/>
              </a:prstClr>
            </a:outerShdw>
            <a:softEdge rad="9017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Des outils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00072"/>
            <a:ext cx="8229600" cy="437356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Editions « La cigale » Fluence volumes 1,2 et 3</a:t>
            </a:r>
          </a:p>
          <a:p>
            <a:r>
              <a:rPr lang="fr-FR" dirty="0" smtClean="0"/>
              <a:t>Ressources issues de sites canadiens: </a:t>
            </a:r>
          </a:p>
          <a:p>
            <a:pPr lvl="1"/>
            <a:r>
              <a:rPr lang="fr-FR" dirty="0" smtClean="0"/>
              <a:t>Programme d’activités pédagogiques pour développer la fluidité et la compréhension en lecture de la 2</a:t>
            </a:r>
            <a:r>
              <a:rPr lang="fr-FR" baseline="30000" dirty="0" smtClean="0"/>
              <a:t>ème</a:t>
            </a:r>
            <a:r>
              <a:rPr lang="fr-FR" dirty="0" smtClean="0"/>
              <a:t> à la 4</a:t>
            </a:r>
            <a:r>
              <a:rPr lang="fr-FR" baseline="30000" dirty="0" smtClean="0"/>
              <a:t>ème</a:t>
            </a:r>
            <a:r>
              <a:rPr lang="fr-FR" dirty="0" smtClean="0"/>
              <a:t> année </a:t>
            </a:r>
            <a:r>
              <a:rPr lang="fr-FR" dirty="0"/>
              <a:t>du primaire. </a:t>
            </a:r>
            <a:r>
              <a:rPr lang="fr-FR" dirty="0">
                <a:hlinkClick r:id="rId4"/>
              </a:rPr>
              <a:t>http://www.adel.uqam.ca/sites/default/files/fluidité%20et%20compréhension_2019.</a:t>
            </a:r>
            <a:r>
              <a:rPr lang="fr-FR" dirty="0" smtClean="0">
                <a:hlinkClick r:id="rId4"/>
              </a:rPr>
              <a:t>pdf</a:t>
            </a:r>
            <a:endParaRPr lang="fr-FR" dirty="0" smtClean="0"/>
          </a:p>
          <a:p>
            <a:pPr lvl="1"/>
            <a:r>
              <a:rPr lang="fr-FR" dirty="0">
                <a:hlinkClick r:id="rId5"/>
              </a:rPr>
              <a:t>http://www.edu.gov.on.ca/fre/literacynumeracy/inspire/research/</a:t>
            </a:r>
            <a:r>
              <a:rPr lang="fr-FR" dirty="0" smtClean="0">
                <a:hlinkClick r:id="rId5"/>
              </a:rPr>
              <a:t>CBS12Fr.pdf</a:t>
            </a:r>
            <a:endParaRPr lang="fr-FR" dirty="0" smtClean="0"/>
          </a:p>
          <a:p>
            <a:pPr lvl="1"/>
            <a:endParaRPr lang="fr-FR" dirty="0" smtClean="0"/>
          </a:p>
          <a:p>
            <a:r>
              <a:rPr lang="fr-FR" dirty="0" smtClean="0"/>
              <a:t>Document académie </a:t>
            </a:r>
            <a:r>
              <a:rPr lang="fr-FR" dirty="0"/>
              <a:t>de </a:t>
            </a:r>
            <a:r>
              <a:rPr lang="fr-FR" dirty="0" smtClean="0"/>
              <a:t>Bordeaux collège: </a:t>
            </a:r>
            <a:r>
              <a:rPr lang="fr-FR" dirty="0">
                <a:hlinkClick r:id="rId6"/>
              </a:rPr>
              <a:t>https://ent2d.ac-bordeaux.fr/disciplines/lettres/wp-content/uploads/sites/16/2017/12/AP-fluidité-07-.</a:t>
            </a:r>
            <a:r>
              <a:rPr lang="fr-FR" dirty="0" smtClean="0">
                <a:hlinkClick r:id="rId6"/>
              </a:rPr>
              <a:t>pdf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4866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OUTILS Suite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465832"/>
            <a:ext cx="8229600" cy="3539551"/>
          </a:xfrm>
        </p:spPr>
        <p:txBody>
          <a:bodyPr>
            <a:normAutofit/>
          </a:bodyPr>
          <a:lstStyle/>
          <a:p>
            <a:r>
              <a:rPr lang="fr-FR" dirty="0" smtClean="0"/>
              <a:t>Comment réaliser une activité de  lecture guidée </a:t>
            </a:r>
            <a:r>
              <a:rPr lang="fr-FR" dirty="0">
                <a:hlinkClick r:id="rId2"/>
              </a:rPr>
              <a:t>https://www.taalecole.ca/</a:t>
            </a:r>
            <a:r>
              <a:rPr lang="fr-FR" dirty="0" err="1">
                <a:hlinkClick r:id="rId2"/>
              </a:rPr>
              <a:t>wp</a:t>
            </a:r>
            <a:r>
              <a:rPr lang="fr-FR" dirty="0">
                <a:hlinkClick r:id="rId2"/>
              </a:rPr>
              <a:t>-content/</a:t>
            </a:r>
            <a:r>
              <a:rPr lang="fr-FR" dirty="0" err="1">
                <a:hlinkClick r:id="rId2"/>
              </a:rPr>
              <a:t>uploads</a:t>
            </a:r>
            <a:r>
              <a:rPr lang="fr-FR" dirty="0">
                <a:hlinkClick r:id="rId2"/>
              </a:rPr>
              <a:t>/2018/08/Lecture-guidée-1.pdf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Comment réaliser une activité de lecture </a:t>
            </a:r>
            <a:r>
              <a:rPr lang="fr-FR" dirty="0" smtClean="0"/>
              <a:t>autonome                     </a:t>
            </a:r>
            <a:r>
              <a:rPr lang="fr-FR" dirty="0">
                <a:hlinkClick r:id="rId3"/>
              </a:rPr>
              <a:t>https://www.taalecole.ca/</a:t>
            </a:r>
            <a:r>
              <a:rPr lang="fr-FR" dirty="0" err="1">
                <a:hlinkClick r:id="rId3"/>
              </a:rPr>
              <a:t>wp</a:t>
            </a:r>
            <a:r>
              <a:rPr lang="fr-FR" dirty="0">
                <a:hlinkClick r:id="rId3"/>
              </a:rPr>
              <a:t>-content/</a:t>
            </a:r>
            <a:r>
              <a:rPr lang="fr-FR" dirty="0" err="1">
                <a:hlinkClick r:id="rId3"/>
              </a:rPr>
              <a:t>uploads</a:t>
            </a:r>
            <a:r>
              <a:rPr lang="fr-FR" dirty="0">
                <a:hlinkClick r:id="rId3"/>
              </a:rPr>
              <a:t>/2018/08/Lecture-aux-élèves-1.pdf</a:t>
            </a:r>
            <a:endParaRPr lang="fr-FR" dirty="0"/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t="18880" r="20454" b="15461"/>
          <a:stretch/>
        </p:blipFill>
        <p:spPr>
          <a:xfrm>
            <a:off x="253768" y="542551"/>
            <a:ext cx="2489432" cy="181049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03981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L’épreuve de fluence test sixième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032761"/>
            <a:ext cx="8229600" cy="3221736"/>
          </a:xfrm>
        </p:spPr>
        <p:txBody>
          <a:bodyPr/>
          <a:lstStyle/>
          <a:p>
            <a:r>
              <a:rPr lang="fr-FR" dirty="0" smtClean="0"/>
              <a:t>Passation individuelle </a:t>
            </a:r>
          </a:p>
          <a:p>
            <a:r>
              <a:rPr lang="fr-FR" dirty="0" smtClean="0"/>
              <a:t>Texte issu du protocole E.L.F.E. 2008, Laboratoire des Sciences de l’Education Université Pierre Mendès France Grenoble. </a:t>
            </a:r>
          </a:p>
          <a:p>
            <a:r>
              <a:rPr lang="fr-FR" dirty="0" smtClean="0"/>
              <a:t>Extrait du texte « Le géant égoïste » composé de 206 mots (990 caractères, 15 lignes). L’élève disposait d’une minute pour lire le texte à voix haute.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82" y="1063751"/>
            <a:ext cx="4404818" cy="29273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glow rad="127000">
              <a:schemeClr val="accent1">
                <a:alpha val="0"/>
              </a:schemeClr>
            </a:glow>
            <a:outerShdw blurRad="495300" dist="38100" algn="l" rotWithShape="0">
              <a:prstClr val="black">
                <a:alpha val="18000"/>
              </a:prstClr>
            </a:outerShdw>
            <a:softEdge rad="901700"/>
          </a:effectLst>
        </p:spPr>
      </p:pic>
    </p:spTree>
    <p:extLst>
      <p:ext uri="{BB962C8B-B14F-4D97-AF65-F5344CB8AC3E}">
        <p14:creationId xmlns:p14="http://schemas.microsoft.com/office/powerpoint/2010/main" val="52237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575561"/>
            <a:ext cx="8229600" cy="4044696"/>
          </a:xfrm>
        </p:spPr>
        <p:txBody>
          <a:bodyPr/>
          <a:lstStyle/>
          <a:p>
            <a:r>
              <a:rPr lang="fr-FR" dirty="0" smtClean="0"/>
              <a:t>Pour la session 2020, dans le cadre des évaluations nationales sixième, un test de fluence en lecture a été proposé. </a:t>
            </a:r>
          </a:p>
          <a:p>
            <a:r>
              <a:rPr lang="fr-FR" dirty="0" smtClean="0"/>
              <a:t>Le score moyen de fluence au niveau national est d’environ 124 mots.  </a:t>
            </a:r>
          </a:p>
          <a:p>
            <a:r>
              <a:rPr lang="fr-FR" u="sng" dirty="0" smtClean="0"/>
              <a:t>La moitié des élèves (53,4%) atteignent cet objectif (120 mots et plus)</a:t>
            </a:r>
            <a:r>
              <a:rPr lang="fr-FR" dirty="0" smtClean="0"/>
              <a:t>, ils sont 15,4% à ne pas atteindre 90 mots lus en une minute (attendu de fin de CE2) et 31.1% à présenter des fragilités sur cet exercice (score compris entre 90 et 120)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2" b="12045"/>
          <a:stretch/>
        </p:blipFill>
        <p:spPr>
          <a:xfrm>
            <a:off x="549275" y="275845"/>
            <a:ext cx="1041782" cy="21601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t="2844" r="43608" b="65872"/>
          <a:stretch/>
        </p:blipFill>
        <p:spPr>
          <a:xfrm>
            <a:off x="6855888" y="915949"/>
            <a:ext cx="1830912" cy="123269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316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" t="4659" r="12878" b="-914"/>
          <a:stretch/>
        </p:blipFill>
        <p:spPr>
          <a:xfrm>
            <a:off x="5704194" y="1083534"/>
            <a:ext cx="3275214" cy="261667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Différences Filles/Garçons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6128" y="3518237"/>
            <a:ext cx="8229600" cy="2581656"/>
          </a:xfrm>
        </p:spPr>
        <p:txBody>
          <a:bodyPr/>
          <a:lstStyle/>
          <a:p>
            <a:r>
              <a:rPr lang="fr-FR" dirty="0" smtClean="0"/>
              <a:t>Différences entre filles et garçons. </a:t>
            </a:r>
            <a:r>
              <a:rPr lang="fr-FR" u="sng" dirty="0" smtClean="0"/>
              <a:t>Le score moyen des filles est de 9 points supérieur à celui des garçons </a:t>
            </a:r>
            <a:r>
              <a:rPr lang="fr-FR" dirty="0" smtClean="0"/>
              <a:t>(127 mots pour les filles, 118 pour les garçons). Les garçons sont 18 % à ne pas atteindre la lecture de 90 mots en une minute contre 12.7% pour les filles.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94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3" b="114"/>
          <a:stretch/>
        </p:blipFill>
        <p:spPr>
          <a:xfrm>
            <a:off x="243249" y="687625"/>
            <a:ext cx="2492804" cy="238171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Différences secteur de scolarisation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069337"/>
            <a:ext cx="8229600" cy="3404616"/>
          </a:xfrm>
        </p:spPr>
        <p:txBody>
          <a:bodyPr/>
          <a:lstStyle/>
          <a:p>
            <a:r>
              <a:rPr lang="fr-FR" dirty="0" smtClean="0"/>
              <a:t>Privé: </a:t>
            </a:r>
            <a:r>
              <a:rPr lang="fr-FR" u="sng" dirty="0" smtClean="0"/>
              <a:t>64.7%</a:t>
            </a:r>
            <a:r>
              <a:rPr lang="fr-FR" dirty="0" smtClean="0"/>
              <a:t> </a:t>
            </a:r>
            <a:r>
              <a:rPr lang="fr-FR" dirty="0"/>
              <a:t>a</a:t>
            </a:r>
            <a:r>
              <a:rPr lang="fr-FR" dirty="0" smtClean="0"/>
              <a:t>tteignent le seuil des 120 mots</a:t>
            </a:r>
          </a:p>
          <a:p>
            <a:r>
              <a:rPr lang="fr-FR" dirty="0" smtClean="0"/>
              <a:t>REP+: </a:t>
            </a:r>
            <a:r>
              <a:rPr lang="fr-FR" u="sng" dirty="0" smtClean="0"/>
              <a:t>34.8%</a:t>
            </a:r>
            <a:r>
              <a:rPr lang="fr-FR" dirty="0" smtClean="0"/>
              <a:t> mais aussi 30.7% qui n’atteignent pas la lecture de 90 mots par minute contre 9.4% dans le privé.</a:t>
            </a:r>
          </a:p>
          <a:p>
            <a:r>
              <a:rPr lang="fr-FR" dirty="0" smtClean="0"/>
              <a:t>Profil social de l’établissement: </a:t>
            </a:r>
            <a:r>
              <a:rPr lang="fr-FR" u="sng" dirty="0" smtClean="0"/>
              <a:t>68.4%</a:t>
            </a:r>
            <a:r>
              <a:rPr lang="fr-FR" dirty="0" smtClean="0"/>
              <a:t> qui atteignent le score de 120 mots dans les collèges les plus favorisés alors que </a:t>
            </a:r>
            <a:r>
              <a:rPr lang="fr-FR" u="sng" dirty="0" smtClean="0"/>
              <a:t>40.2% </a:t>
            </a:r>
            <a:r>
              <a:rPr lang="fr-FR" dirty="0" smtClean="0"/>
              <a:t>l’atteignent dans les collèges les moins favorisés.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21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114" r="39394" b="-115"/>
          <a:stretch/>
        </p:blipFill>
        <p:spPr>
          <a:xfrm>
            <a:off x="6728513" y="1051178"/>
            <a:ext cx="2134133" cy="258570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Travailler la fluence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798277"/>
            <a:ext cx="8229600" cy="2045677"/>
          </a:xfrm>
        </p:spPr>
        <p:txBody>
          <a:bodyPr/>
          <a:lstStyle/>
          <a:p>
            <a:r>
              <a:rPr lang="fr-FR" dirty="0" smtClean="0"/>
              <a:t>Source: fiche publiée sur le site </a:t>
            </a:r>
            <a:r>
              <a:rPr lang="fr-FR" dirty="0" err="1" smtClean="0"/>
              <a:t>Eduscol</a:t>
            </a:r>
            <a:r>
              <a:rPr lang="fr-FR" dirty="0" smtClean="0"/>
              <a:t> : </a:t>
            </a:r>
          </a:p>
          <a:p>
            <a:pPr marL="114300" indent="0">
              <a:buNone/>
            </a:pPr>
            <a:r>
              <a:rPr lang="fr-FR" dirty="0">
                <a:hlinkClick r:id="rId3"/>
              </a:rPr>
              <a:t>https://cache.media.eduscol.education.fr/file/6eme/81/4/EV19_C3_Francais_Fluence-comprehension_1308814.</a:t>
            </a:r>
            <a:r>
              <a:rPr lang="fr-FR" dirty="0" smtClean="0">
                <a:hlinkClick r:id="rId3"/>
              </a:rPr>
              <a:t>pdf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06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3" t="11982" r="10464" b="-1082"/>
          <a:stretch/>
        </p:blipFill>
        <p:spPr>
          <a:xfrm>
            <a:off x="6507373" y="738553"/>
            <a:ext cx="2355273" cy="284773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est-ce si important?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614246"/>
            <a:ext cx="8229600" cy="3874477"/>
          </a:xfrm>
        </p:spPr>
        <p:txBody>
          <a:bodyPr/>
          <a:lstStyle/>
          <a:p>
            <a:r>
              <a:rPr lang="fr-FR" dirty="0" smtClean="0"/>
              <a:t>Un décodage insuffisamment automatisé nuit à la précision et à la vitesse de lecture et, par la suite, à la compréhension des supports écrits. </a:t>
            </a:r>
          </a:p>
          <a:p>
            <a:r>
              <a:rPr lang="fr-FR" u="sng" dirty="0" smtClean="0"/>
              <a:t>Si la fluidité n’assure pas à elle seule la compréhension des textes, elle est une de ses conditions essentielles. </a:t>
            </a:r>
          </a:p>
          <a:p>
            <a:r>
              <a:rPr lang="fr-FR" dirty="0" smtClean="0"/>
              <a:t>Les enseignements disciplinaires, et donc </a:t>
            </a:r>
            <a:r>
              <a:rPr lang="fr-FR" u="sng" dirty="0" smtClean="0"/>
              <a:t>tous les apprentissages à réaliser par les élèves, s’appuient sur des supports à lire. 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27997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/>
          <p:nvPr/>
        </p:nvPicPr>
        <p:blipFill>
          <a:blip r:embed="rId2"/>
          <a:stretch/>
        </p:blipFill>
        <p:spPr>
          <a:xfrm>
            <a:off x="683866" y="2370826"/>
            <a:ext cx="7707067" cy="1899723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51114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1" t="13326" r="7750" b="-208"/>
          <a:stretch/>
        </p:blipFill>
        <p:spPr>
          <a:xfrm>
            <a:off x="6736976" y="4061011"/>
            <a:ext cx="2272553" cy="25280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Evaluer la fluidité de la lecture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/>
              <a:t>La lecture orale fluide est une lecture précise, assez rapide, réalisée sans effort et avec une prosodie adaptée qui permet de libérer des ressources cognitives pour la compréhension</a:t>
            </a:r>
            <a:r>
              <a:rPr lang="fr-FR" dirty="0" smtClean="0"/>
              <a:t>. </a:t>
            </a:r>
          </a:p>
          <a:p>
            <a:r>
              <a:rPr lang="fr-FR" dirty="0" smtClean="0"/>
              <a:t>Elle doit faire l’objet </a:t>
            </a:r>
            <a:r>
              <a:rPr lang="fr-FR" u="sng" dirty="0" smtClean="0"/>
              <a:t>d’un travail régulier </a:t>
            </a:r>
            <a:r>
              <a:rPr lang="fr-FR" dirty="0" smtClean="0"/>
              <a:t>et en continu afin d’améliorer sa précision, de conforter la reconnaissance des groupes syntaxiques et d’augmenter sa rapidité. </a:t>
            </a:r>
          </a:p>
          <a:p>
            <a:r>
              <a:rPr lang="fr-FR" dirty="0" smtClean="0"/>
              <a:t>Elle permet aux élèves, au fil de la scolarité, d’être confrontés à </a:t>
            </a:r>
            <a:r>
              <a:rPr lang="fr-FR" u="sng" dirty="0" smtClean="0"/>
              <a:t>des lectures de plus en plus exigeantes.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31643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icaire">
  <a:themeElements>
    <a:clrScheme name="Apothicaire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icaire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icair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Apothicaire.thmx</Template>
  <TotalTime>545</TotalTime>
  <Words>947</Words>
  <Application>Microsoft Office PowerPoint</Application>
  <PresentationFormat>Affichage à l'écran (4:3)</PresentationFormat>
  <Paragraphs>70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Book Antiqua</vt:lpstr>
      <vt:lpstr>Century Gothic</vt:lpstr>
      <vt:lpstr>Apothicaire</vt:lpstr>
      <vt:lpstr>Travailler la Fluence </vt:lpstr>
      <vt:lpstr>L’épreuve de fluence test sixième</vt:lpstr>
      <vt:lpstr>Présentation PowerPoint</vt:lpstr>
      <vt:lpstr>Différences Filles/Garçons</vt:lpstr>
      <vt:lpstr>Différences secteur de scolarisation</vt:lpstr>
      <vt:lpstr>Travailler la fluence</vt:lpstr>
      <vt:lpstr>Pourquoi est-ce si important?</vt:lpstr>
      <vt:lpstr>Présentation PowerPoint</vt:lpstr>
      <vt:lpstr>Evaluer la fluidité de la lecture</vt:lpstr>
      <vt:lpstr>Les composantes </vt:lpstr>
      <vt:lpstr>Les composantes </vt:lpstr>
      <vt:lpstr>Comment faire progresser les élèves en fluence?</vt:lpstr>
      <vt:lpstr>Des activités efficaces</vt:lpstr>
      <vt:lpstr>Des propositions d’activités</vt:lpstr>
      <vt:lpstr>Présentation PowerPoint</vt:lpstr>
      <vt:lpstr>Présentation PowerPoint</vt:lpstr>
      <vt:lpstr>Mise en oeuvre</vt:lpstr>
      <vt:lpstr>Des outils </vt:lpstr>
      <vt:lpstr>OUTILS Suite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Fluence </dc:title>
  <dc:creator>Perso</dc:creator>
  <cp:lastModifiedBy>utilisateur</cp:lastModifiedBy>
  <cp:revision>35</cp:revision>
  <dcterms:created xsi:type="dcterms:W3CDTF">2020-11-18T10:06:09Z</dcterms:created>
  <dcterms:modified xsi:type="dcterms:W3CDTF">2021-01-11T14:03:15Z</dcterms:modified>
</cp:coreProperties>
</file>